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charts/chart1.xml" ContentType="application/vnd.openxmlformats-officedocument.drawingml.chart+xml"/>
  <Override PartName="/ppt/slides/slide3.xml" ContentType="application/vnd.openxmlformats-officedocument.presentationml.slide+xml"/>
  <Override PartName="/ppt/charts/chart2.xml" ContentType="application/vnd.openxmlformats-officedocument.drawingml.chart+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theme/theme2.xml" ContentType="application/vnd.openxmlformats-officedocument.theme+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
  </p:notesMasterIdLst>
  <p:sldIdLst>
    <p:sldId id="256" r:id="rId2"/>
    <p:sldId id="257" r:id="rId3"/>
    <p:sldId id="258" r:id="rId4"/>
    <p:sldId id="259" r:id="rId5"/>
    <p:sldId id="260" r:id="rId6"/>
    <p:sldId id="261" r:id="rId7"/>
    <p:sldId id="262" r:id="rId8"/>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presProps" Target="presProps.xml"/><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col"/>
        <c:grouping val="clustered"/>
        <c:varyColors val="0"/>
        <c:ser>
          <c:idx val="0"/>
          <c:order val="0"/>
          <c:tx>
            <c:strRef>
              <c:f>Sheet1!$B$1</c:f>
              <c:strCache>
                <c:ptCount val="1"/>
                <c:pt idx="0">
                  <c:v>Revenue ($M)</c:v>
                </c:pt>
              </c:strCache>
            </c:strRef>
          </c:tx>
          <c:spPr>
            <a:solidFill>
              <a:srgbClr val="244AF0"/>
            </a:solidFill>
            <a:effectLst/>
          </c:spPr>
          <c:invertIfNegative val="0"/>
          <c:dLbls>
            <c:numFmt formatCode="&quot;$&quot;0.0&quot;M&quot;" sourceLinked="0"/>
            <c:txPr>
              <a:bodyPr/>
              <a:lstStyle/>
              <a:p>
                <a:pPr>
                  <a:defRPr b="0" i="0" strike="noStrike" sz="1800" u="none">
                    <a:solidFill>
                      <a:srgbClr val="14233A"/>
                    </a:solidFill>
                    <a:latin typeface="Arial"/>
                  </a:defRPr>
                </a:pPr>
              </a:p>
            </c:txPr>
            <c:showLegendKey val="0"/>
            <c:showVal val="1"/>
            <c:showCatName val="0"/>
            <c:showSerName val="0"/>
            <c:showPercent val="0"/>
            <c:showBubbleSize val="0"/>
            <c:showLeaderLines val="0"/>
          </c:dLbls>
          <c:cat>
            <c:strRef>
              <c:f>Sheet1!$A$2:$A$4</c:f>
              <c:strCache>
                <c:ptCount val="3"/>
                <c:pt idx="0">
                  <c:v>Q1</c:v>
                </c:pt>
                <c:pt idx="1">
                  <c:v>Q2</c:v>
                </c:pt>
                <c:pt idx="2">
                  <c:v>Q3</c:v>
                </c:pt>
              </c:strCache>
            </c:strRef>
          </c:cat>
          <c:val>
            <c:numRef>
              <c:f>Sheet1!$B$2:$B$4</c:f>
              <c:numCache>
                <c:formatCode>General</c:formatCode>
                <c:ptCount val="3"/>
                <c:pt idx="0">
                  <c:v>1.2</c:v>
                </c:pt>
                <c:pt idx="1">
                  <c:v>1.5</c:v>
                </c:pt>
                <c:pt idx="2">
                  <c:v>1.8</c:v>
                </c:pt>
              </c:numCache>
            </c:numRef>
          </c:val>
        </c:ser>
        <c:dLbls>
          <c:numFmt formatCode="&quot;$&quot;0.0&quot;M&quot;" sourceLinked="0"/>
          <c:txPr>
            <a:bodyPr/>
            <a:lstStyle/>
            <a:p>
              <a:pPr>
                <a:defRPr b="0" i="0" strike="noStrike" sz="1800" u="none">
                  <a:solidFill>
                    <a:srgbClr val="14233A"/>
                  </a:solidFill>
                  <a:latin typeface="Arial"/>
                </a:defRPr>
              </a:pPr>
            </a:p>
          </c:txPr>
          <c:showLegendKey val="0"/>
          <c:showVal val="1"/>
          <c:showCatName val="0"/>
          <c:showSerName val="0"/>
          <c:showPercent val="0"/>
          <c:showBubbleSize val="0"/>
          <c:showLeaderLines val="0"/>
        </c:dLbls>
        <c:gapWidth val="150"/>
        <c:overlap val="0"/>
        <c:axId val="2094734554"/>
        <c:axId val="2094734552"/>
      </c:barChart>
      <c:catAx>
        <c:axId val="2094734554"/>
        <c:scaling>
          <c:orientation val="minMax"/>
        </c:scaling>
        <c:delete val="0"/>
        <c:axPos val="b"/>
        <c:numFmt formatCode="General" sourceLinked="1"/>
        <c:majorTickMark val="out"/>
        <c:minorTickMark val="none"/>
        <c:tickLblPos val="low"/>
        <c:spPr>
          <a:ln w="12700" cap="flat">
            <a:noFill/>
            <a:prstDash val="solid"/>
            <a:round/>
          </a:ln>
        </c:spPr>
        <c:txPr>
          <a:bodyPr/>
          <a:lstStyle/>
          <a:p>
            <a:pPr>
              <a:defRPr sz="1400" b="0" i="0" u="none" strike="noStrike">
                <a:solidFill>
                  <a:srgbClr val="14233A"/>
                </a:solidFill>
                <a:latin typeface="Arial"/>
              </a:defRPr>
            </a:pPr>
            <a:endParaRPr lang="en-US"/>
          </a:p>
        </c:txPr>
        <c:crossAx val="2094734552"/>
        <c:crosses val="autoZero"/>
        <c:auto val="1"/>
        <c:lblAlgn val="ctr"/>
        <c:noMultiLvlLbl val="1"/>
      </c:catAx>
      <c:valAx>
        <c:axId val="2094734552"/>
        <c:scaling>
          <c:orientation val="minMax"/>
          <c:max val="2"/>
          <c:min val="0"/>
        </c:scaling>
        <c:delete val="0"/>
        <c:axPos val="l"/>
        <c:majorGridlines>
          <c:spPr>
            <a:ln w="12700" cap="flat">
              <a:solidFill>
                <a:srgbClr val="D7D9D0"/>
              </a:solidFill>
              <a:prstDash val="solid"/>
              <a:round/>
            </a:ln>
          </c:spPr>
        </c:majorGridlines>
        <c:numFmt formatCode="General" sourceLinked="0"/>
        <c:majorTickMark val="out"/>
        <c:minorTickMark val="none"/>
        <c:tickLblPos val="nextTo"/>
        <c:spPr>
          <a:ln w="12700" cap="flat">
            <a:noFill/>
            <a:prstDash val="solid"/>
            <a:round/>
          </a:ln>
        </c:spPr>
        <c:txPr>
          <a:bodyPr/>
          <a:lstStyle/>
          <a:p>
            <a:pPr>
              <a:defRPr sz="1200" b="0" i="0" u="none" strike="noStrike">
                <a:solidFill>
                  <a:srgbClr val="14233A"/>
                </a:solidFill>
                <a:latin typeface="Arial"/>
              </a:defRPr>
            </a:pPr>
            <a:endParaRPr lang="en-US"/>
          </a:p>
        </c:txPr>
        <c:crossAx val="2094734554"/>
        <c:crosses val="autoZero"/>
        <c:crossBetween val="between"/>
        <c:majorUnit val="0.5"/>
      </c:valAx>
      <c:spPr>
        <a:solidFill>
          <a:srgbClr val="F3F4F0"/>
        </a:solidFill>
        <a:ln>
          <a:noFill/>
        </a:ln>
        <a:effectLst/>
      </c:spPr>
    </c:plotArea>
    <c:plotVisOnly val="1"/>
    <c:dispBlanksAs val="span"/>
  </c:chart>
  <c:spPr>
    <a:solidFill>
      <a:srgbClr val="F3F4F0"/>
    </a:solid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col"/>
        <c:grouping val="clustered"/>
        <c:varyColors val="0"/>
        <c:ser>
          <c:idx val="0"/>
          <c:order val="0"/>
          <c:tx>
            <c:strRef>
              <c:f>Sheet1!$B$1</c:f>
              <c:strCache>
                <c:ptCount val="1"/>
                <c:pt idx="0">
                  <c:v>On-time delivery (%)</c:v>
                </c:pt>
              </c:strCache>
            </c:strRef>
          </c:tx>
          <c:spPr>
            <a:solidFill>
              <a:srgbClr val="244AF0"/>
            </a:solidFill>
            <a:effectLst/>
          </c:spPr>
          <c:invertIfNegative val="0"/>
          <c:dLbls>
            <c:numFmt formatCode="0&quot;%&quot;" sourceLinked="0"/>
            <c:txPr>
              <a:bodyPr/>
              <a:lstStyle/>
              <a:p>
                <a:pPr>
                  <a:defRPr b="0" i="0" strike="noStrike" sz="1800" u="none">
                    <a:solidFill>
                      <a:srgbClr val="14233A"/>
                    </a:solidFill>
                    <a:latin typeface="Arial"/>
                  </a:defRPr>
                </a:pPr>
              </a:p>
            </c:txPr>
            <c:showLegendKey val="0"/>
            <c:showVal val="1"/>
            <c:showCatName val="0"/>
            <c:showSerName val="0"/>
            <c:showPercent val="0"/>
            <c:showBubbleSize val="0"/>
            <c:showLeaderLines val="0"/>
          </c:dLbls>
          <c:cat>
            <c:strRef>
              <c:f>Sheet1!$A$2:$A$4</c:f>
              <c:strCache>
                <c:ptCount val="3"/>
                <c:pt idx="0">
                  <c:v>Q1</c:v>
                </c:pt>
                <c:pt idx="1">
                  <c:v>Q2</c:v>
                </c:pt>
                <c:pt idx="2">
                  <c:v>Q3</c:v>
                </c:pt>
              </c:strCache>
            </c:strRef>
          </c:cat>
          <c:val>
            <c:numRef>
              <c:f>Sheet1!$B$2:$B$4</c:f>
              <c:numCache>
                <c:formatCode>General</c:formatCode>
                <c:ptCount val="3"/>
                <c:pt idx="0">
                  <c:v>86</c:v>
                </c:pt>
                <c:pt idx="1">
                  <c:v>90</c:v>
                </c:pt>
                <c:pt idx="2">
                  <c:v>94</c:v>
                </c:pt>
              </c:numCache>
            </c:numRef>
          </c:val>
        </c:ser>
        <c:dLbls>
          <c:numFmt formatCode="0&quot;%&quot;" sourceLinked="0"/>
          <c:txPr>
            <a:bodyPr/>
            <a:lstStyle/>
            <a:p>
              <a:pPr>
                <a:defRPr b="0" i="0" strike="noStrike" sz="1800" u="none">
                  <a:solidFill>
                    <a:srgbClr val="14233A"/>
                  </a:solidFill>
                  <a:latin typeface="Arial"/>
                </a:defRPr>
              </a:pPr>
            </a:p>
          </c:txPr>
          <c:showLegendKey val="0"/>
          <c:showVal val="1"/>
          <c:showCatName val="0"/>
          <c:showSerName val="0"/>
          <c:showPercent val="0"/>
          <c:showBubbleSize val="0"/>
          <c:showLeaderLines val="0"/>
        </c:dLbls>
        <c:gapWidth val="150"/>
        <c:overlap val="0"/>
        <c:axId val="2094734554"/>
        <c:axId val="2094734552"/>
      </c:barChart>
      <c:catAx>
        <c:axId val="2094734554"/>
        <c:scaling>
          <c:orientation val="minMax"/>
        </c:scaling>
        <c:delete val="0"/>
        <c:axPos val="b"/>
        <c:numFmt formatCode="General" sourceLinked="1"/>
        <c:majorTickMark val="out"/>
        <c:minorTickMark val="none"/>
        <c:tickLblPos val="low"/>
        <c:spPr>
          <a:ln w="12700" cap="flat">
            <a:noFill/>
            <a:prstDash val="solid"/>
            <a:round/>
          </a:ln>
        </c:spPr>
        <c:txPr>
          <a:bodyPr/>
          <a:lstStyle/>
          <a:p>
            <a:pPr>
              <a:defRPr sz="1400" b="0" i="0" u="none" strike="noStrike">
                <a:solidFill>
                  <a:srgbClr val="14233A"/>
                </a:solidFill>
                <a:latin typeface="Arial"/>
              </a:defRPr>
            </a:pPr>
            <a:endParaRPr lang="en-US"/>
          </a:p>
        </c:txPr>
        <c:crossAx val="2094734552"/>
        <c:crosses val="autoZero"/>
        <c:auto val="1"/>
        <c:lblAlgn val="ctr"/>
        <c:noMultiLvlLbl val="1"/>
      </c:catAx>
      <c:valAx>
        <c:axId val="2094734552"/>
        <c:scaling>
          <c:orientation val="minMax"/>
          <c:max val="100"/>
          <c:min val="0"/>
        </c:scaling>
        <c:delete val="0"/>
        <c:axPos val="l"/>
        <c:majorGridlines>
          <c:spPr>
            <a:ln w="12700" cap="flat">
              <a:solidFill>
                <a:srgbClr val="D7D9D0"/>
              </a:solidFill>
              <a:prstDash val="solid"/>
              <a:round/>
            </a:ln>
          </c:spPr>
        </c:majorGridlines>
        <c:numFmt formatCode="General" sourceLinked="0"/>
        <c:majorTickMark val="out"/>
        <c:minorTickMark val="none"/>
        <c:tickLblPos val="nextTo"/>
        <c:spPr>
          <a:ln w="12700" cap="flat">
            <a:noFill/>
            <a:prstDash val="solid"/>
            <a:round/>
          </a:ln>
        </c:spPr>
        <c:txPr>
          <a:bodyPr/>
          <a:lstStyle/>
          <a:p>
            <a:pPr>
              <a:defRPr sz="1200" b="0" i="0" u="none" strike="noStrike">
                <a:solidFill>
                  <a:srgbClr val="14233A"/>
                </a:solidFill>
                <a:latin typeface="Arial"/>
              </a:defRPr>
            </a:pPr>
            <a:endParaRPr lang="en-US"/>
          </a:p>
        </c:txPr>
        <c:crossAx val="2094734554"/>
        <c:crosses val="autoZero"/>
        <c:crossBetween val="between"/>
        <c:majorUnit val="25"/>
      </c:valAx>
      <c:spPr>
        <a:solidFill>
          <a:srgbClr val="F3F4F0"/>
        </a:solidFill>
        <a:ln>
          <a:noFill/>
        </a:ln>
        <a:effectLst/>
      </c:spPr>
    </c:plotArea>
    <c:plotVisOnly val="1"/>
    <c:dispBlanksAs val="span"/>
  </c:chart>
  <c:spPr>
    <a:solidFill>
      <a:srgbClr val="F3F4F0"/>
    </a:solid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decision. Q3 revenue is $1.8M versus $1.5M in Q2. Growth is ($1.8M-$1.5M)/$1.5M = 20%. The staffing and review proposals are illustrative choices for discussion.
Northstar, owners and business figures are fictional illustrative data, not customer results or an AI benchmark.
Source: https://slide-deck.io/samples/studio/source-data.json
Editable PowerPoint: text, chart data/workbooks, tables, connected diagram shapes, and the photo remain separate objects. Native staggered fade builds are included; advance slides manually. Motion playback can vary by application.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Revenue in millions of US dollars: Q1=1.2, Q2=1.5, Q3=1.8. Q3 increase versus Q2=0.3M, or 20%. Figures are synthetic and are included in the native chart workbook.
Northstar, owners and business figures are fictional illustrative data, not customer results or an AI benchmark.
Source: https://slide-deck.io/samples/studio/source-data.json
Editable PowerPoint: text, chart data/workbooks, tables, connected diagram shapes, and the photo remain separate objects. Native staggered fade builds are included; advance slides manually. Motion playback can vary by application.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On-time delivery: Q1=86%, Q2=90%, Q3=94%. The change from Q1 to Q3 is 8 percentage points, not 8 percent. Values are synthetic and included in the native chart workbook.
Northstar, owners and business figures are fictional illustrative data, not customer results or an AI benchmark.
Source: https://slide-deck.io/samples/studio/source-data.json
Editable PowerPoint: text, chart data/workbooks, tables, connected diagram shapes, and the photo remain separate objects. Native staggered fade builds are included; advance slides manually. Motion playback can vary by application.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Proposed process: confirm source data, review missing inputs, build the release and approve the next step. This is an illustrative workflow, not a claim about measured product behavior.
Northstar, owners and business figures are fictional illustrative data, not customer results or an AI benchmark.
Source: https://slide-deck.io/samples/studio/source-data.json
Editable PowerPoint: text, chart data/workbooks, tables, connected diagram shapes, and the photo remain separate objects. Native staggered fade builds are included; advance slides manually. Motion playback can vary by application.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staffing proposal reserves two specialists for a weekly review. The client review remains monthly. Image: generated with OpenAI image generation on 17 September 2026 for this fictional example; it depicts no real client site. Asset: https://slide-deck.io/samples/studio/northstar-atrium.png
Northstar, owners and business figures are fictional illustrative data, not customer results or an AI benchmark.
Source: https://slide-deck.io/samples/studio/source-data.json
Editable PowerPoint: text, chart data/workbooks, tables, connected diagram shapes, and the photo remain separate objects. Native staggered fade builds are included; advance slides manually. Motion playback can vary by application.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names, deadlines and activities are fictional examples. Dates are 7, 14 and 30 October 2026. Confirm the actual owners and dates before adapting the plan for a client.
Northstar, owners and business figures are fictional illustrative data, not customer results or an AI benchmark.
Source: https://slide-deck.io/samples/studio/source-data.json
Editable PowerPoint: text, chart data/workbooks, tables, connected diagram shapes, and the photo remain separate objects. Native staggered fade builds are included; advance slides manually. Motion playback can vary by application.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whether to approve the proposed weekly delivery review with two reserved specialists. If approved, confirm actual owners and timing. No forecast or claimed customer outcome is implied.
Northstar, owners and business figures are fictional illustrative data, not customer results or an AI benchmark.
Source: https://slide-deck.io/samples/studio/source-data.json
Editable PowerPoint: text, chart data/workbooks, tables, connected diagram shapes, and the photo remain separate objects. Native staggered fade builds are included; advance slides manually. Motion playback can vary by application.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chart" Target="/ppt/charts/chart2.xml"/><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244AF0"/>
        </a:solidFill>
      </p:bgPr>
    </p:bg>
    <p:spTree>
      <p:nvGrpSpPr>
        <p:cNvPr id="1" name=""/>
        <p:cNvGrpSpPr/>
        <p:nvPr/>
      </p:nvGrpSpPr>
      <p:grpSpPr>
        <a:xfrm>
          <a:off x="0" y="0"/>
          <a:ext cx="0" cy="0"/>
          <a:chOff x="0" y="0"/>
          <a:chExt cx="0" cy="0"/>
        </a:xfrm>
      </p:grpSpPr>
      <p:sp>
        <p:nvSpPr>
          <p:cNvPr id="2" name="studio-0-company"/>
          <p:cNvSpPr/>
          <p:nvPr/>
        </p:nvSpPr>
        <p:spPr>
          <a:xfrm>
            <a:off x="670560" y="548640"/>
            <a:ext cx="10287000" cy="342900"/>
          </a:xfrm>
          <a:prstGeom prst="rect">
            <a:avLst/>
          </a:prstGeom>
          <a:noFill/>
          <a:ln/>
        </p:spPr>
        <p:txBody>
          <a:bodyPr wrap="square" lIns="0" tIns="0" rIns="0" bIns="0" rtlCol="0" anchor="t"/>
          <a:lstStyle/>
          <a:p>
            <a:pPr indent="0" marL="0">
              <a:lnSpc>
                <a:spcPct val="105000"/>
              </a:lnSpc>
              <a:buNone/>
            </a:pPr>
            <a:r>
              <a:rPr lang="en-US" sz="1500" b="1" dirty="0">
                <a:solidFill>
                  <a:srgbClr val="F4F7F4"/>
                </a:solidFill>
                <a:latin typeface="Arial" pitchFamily="34" charset="0"/>
                <a:ea typeface="Arial" pitchFamily="34" charset="-122"/>
                <a:cs typeface="Arial" pitchFamily="34" charset="-120"/>
              </a:rPr>
              <a:t>NORTHSTAR   /   CLIENT REVIEW</a:t>
            </a:r>
            <a:endParaRPr lang="en-US" sz="1500" dirty="0"/>
          </a:p>
        </p:txBody>
      </p:sp>
      <p:sp>
        <p:nvSpPr>
          <p:cNvPr id="3" name="studio-0-title"/>
          <p:cNvSpPr/>
          <p:nvPr/>
        </p:nvSpPr>
        <p:spPr>
          <a:xfrm>
            <a:off x="670560" y="1752600"/>
            <a:ext cx="8382000" cy="1981200"/>
          </a:xfrm>
          <a:prstGeom prst="rect">
            <a:avLst/>
          </a:prstGeom>
          <a:noFill/>
          <a:ln/>
        </p:spPr>
        <p:txBody>
          <a:bodyPr wrap="square" lIns="0" tIns="0" rIns="0" bIns="0" rtlCol="0" anchor="t"/>
          <a:lstStyle/>
          <a:p>
            <a:pPr indent="0" marL="0">
              <a:lnSpc>
                <a:spcPct val="105000"/>
              </a:lnSpc>
              <a:buNone/>
            </a:pPr>
            <a:r>
              <a:rPr lang="en-US" sz="5400" b="1" dirty="0">
                <a:solidFill>
                  <a:srgbClr val="F4F7F4"/>
                </a:solidFill>
                <a:latin typeface="Arial" pitchFamily="34" charset="0"/>
                <a:ea typeface="Arial" pitchFamily="34" charset="-122"/>
                <a:cs typeface="Arial" pitchFamily="34" charset="-120"/>
              </a:rPr>
              <a:t>Q3 grew 20%.</a:t>
            </a:r>
            <a:endParaRPr lang="en-US" sz="5400" dirty="0"/>
          </a:p>
          <a:p>
            <a:pPr indent="0" marL="0">
              <a:lnSpc>
                <a:spcPct val="105000"/>
              </a:lnSpc>
              <a:buNone/>
            </a:pPr>
            <a:r>
              <a:rPr lang="en-US" sz="5400" b="1" dirty="0">
                <a:solidFill>
                  <a:srgbClr val="F4F7F4"/>
                </a:solidFill>
                <a:latin typeface="Arial" pitchFamily="34" charset="0"/>
                <a:ea typeface="Arial" pitchFamily="34" charset="-122"/>
                <a:cs typeface="Arial" pitchFamily="34" charset="-120"/>
              </a:rPr>
              <a:t>Delivery comes next.</a:t>
            </a:r>
            <a:endParaRPr lang="en-US" sz="5400" dirty="0"/>
          </a:p>
        </p:txBody>
      </p:sp>
      <p:sp>
        <p:nvSpPr>
          <p:cNvPr id="4" name="studio-0-context"/>
          <p:cNvSpPr/>
          <p:nvPr/>
        </p:nvSpPr>
        <p:spPr>
          <a:xfrm>
            <a:off x="701040" y="4008120"/>
            <a:ext cx="7239000" cy="800100"/>
          </a:xfrm>
          <a:prstGeom prst="rect">
            <a:avLst/>
          </a:prstGeom>
          <a:noFill/>
          <a:ln/>
        </p:spPr>
        <p:txBody>
          <a:bodyPr wrap="square" lIns="0" tIns="0" rIns="0" bIns="0" rtlCol="0" anchor="t"/>
          <a:lstStyle/>
          <a:p>
            <a:pPr indent="0" marL="0">
              <a:lnSpc>
                <a:spcPct val="105000"/>
              </a:lnSpc>
              <a:buNone/>
            </a:pPr>
            <a:r>
              <a:rPr lang="en-US" sz="1920" dirty="0">
                <a:solidFill>
                  <a:srgbClr val="F4F7F4"/>
                </a:solidFill>
                <a:latin typeface="Arial" pitchFamily="34" charset="0"/>
                <a:ea typeface="Arial" pitchFamily="34" charset="-122"/>
                <a:cs typeface="Arial" pitchFamily="34" charset="-120"/>
              </a:rPr>
              <a:t>Revenue reached $1.8M in Q3 2026.</a:t>
            </a:r>
            <a:endParaRPr lang="en-US" sz="1920" dirty="0"/>
          </a:p>
          <a:p>
            <a:pPr indent="0" marL="0">
              <a:lnSpc>
                <a:spcPct val="105000"/>
              </a:lnSpc>
              <a:buNone/>
            </a:pPr>
            <a:r>
              <a:rPr lang="en-US" sz="1920" dirty="0">
                <a:solidFill>
                  <a:srgbClr val="F4F7F4"/>
                </a:solidFill>
                <a:latin typeface="Arial" pitchFamily="34" charset="0"/>
                <a:ea typeface="Arial" pitchFamily="34" charset="-122"/>
                <a:cs typeface="Arial" pitchFamily="34" charset="-120"/>
              </a:rPr>
              <a:t>The next decision is how to sustain delivery.</a:t>
            </a:r>
            <a:endParaRPr lang="en-US" sz="1920" dirty="0"/>
          </a:p>
        </p:txBody>
      </p:sp>
      <p:sp>
        <p:nvSpPr>
          <p:cNvPr id="5" name="studio-0-edition"/>
          <p:cNvSpPr/>
          <p:nvPr/>
        </p:nvSpPr>
        <p:spPr>
          <a:xfrm>
            <a:off x="8839200" y="5219700"/>
            <a:ext cx="2667000" cy="762000"/>
          </a:xfrm>
          <a:prstGeom prst="rect">
            <a:avLst/>
          </a:prstGeom>
          <a:noFill/>
          <a:ln/>
        </p:spPr>
        <p:txBody>
          <a:bodyPr wrap="square" lIns="0" tIns="0" rIns="0" bIns="0" rtlCol="0" anchor="t"/>
          <a:lstStyle/>
          <a:p>
            <a:pPr indent="0" marL="0">
              <a:lnSpc>
                <a:spcPct val="105000"/>
              </a:lnSpc>
              <a:buNone/>
            </a:pPr>
            <a:r>
              <a:rPr lang="en-US" sz="2880" dirty="0">
                <a:solidFill>
                  <a:srgbClr val="CDD8FF"/>
                </a:solidFill>
                <a:latin typeface="Arial" pitchFamily="34" charset="0"/>
                <a:ea typeface="Arial" pitchFamily="34" charset="-122"/>
                <a:cs typeface="Arial" pitchFamily="34" charset="-120"/>
              </a:rPr>
              <a:t>Q3 2026</a:t>
            </a:r>
            <a:endParaRPr lang="en-US" sz="2880" dirty="0"/>
          </a:p>
        </p:txBody>
      </p:sp>
      <p:sp>
        <p:nvSpPr>
          <p:cNvPr id="6" name="studio-0-disclosure"/>
          <p:cNvSpPr/>
          <p:nvPr/>
        </p:nvSpPr>
        <p:spPr>
          <a:xfrm>
            <a:off x="670560" y="6385560"/>
            <a:ext cx="9144000" cy="213360"/>
          </a:xfrm>
          <a:prstGeom prst="rect">
            <a:avLst/>
          </a:prstGeom>
          <a:noFill/>
          <a:ln/>
        </p:spPr>
        <p:txBody>
          <a:bodyPr wrap="square" lIns="0" tIns="0" rIns="0" bIns="0" rtlCol="0" anchor="t"/>
          <a:lstStyle/>
          <a:p>
            <a:pPr indent="0" marL="0">
              <a:lnSpc>
                <a:spcPct val="105000"/>
              </a:lnSpc>
              <a:buNone/>
            </a:pPr>
            <a:r>
              <a:rPr lang="en-US" sz="1140" dirty="0">
                <a:solidFill>
                  <a:srgbClr val="F4F7F4"/>
                </a:solidFill>
                <a:latin typeface="Arial" pitchFamily="34" charset="0"/>
                <a:ea typeface="Arial" pitchFamily="34" charset="-122"/>
                <a:cs typeface="Arial" pitchFamily="34" charset="-120"/>
              </a:rPr>
              <a:t>Illustrative sample. Northstar is fictional.</a:t>
            </a:r>
            <a:endParaRPr lang="en-US" sz="1140" dirty="0"/>
          </a:p>
        </p:txBody>
      </p:sp>
      <p:sp>
        <p:nvSpPr>
          <p:cNvPr id="7" name="studio-0-page"/>
          <p:cNvSpPr/>
          <p:nvPr/>
        </p:nvSpPr>
        <p:spPr>
          <a:xfrm>
            <a:off x="11125200" y="6385560"/>
            <a:ext cx="533400" cy="213360"/>
          </a:xfrm>
          <a:prstGeom prst="rect">
            <a:avLst/>
          </a:prstGeom>
          <a:noFill/>
          <a:ln/>
        </p:spPr>
        <p:txBody>
          <a:bodyPr wrap="square" lIns="0" tIns="0" rIns="0" bIns="0" rtlCol="0" anchor="t"/>
          <a:lstStyle/>
          <a:p>
            <a:pPr indent="0" marL="0">
              <a:lnSpc>
                <a:spcPct val="105000"/>
              </a:lnSpc>
              <a:buNone/>
            </a:pPr>
            <a:r>
              <a:rPr lang="en-US" sz="1140" dirty="0">
                <a:solidFill>
                  <a:srgbClr val="F4F7F4"/>
                </a:solidFill>
                <a:latin typeface="Arial" pitchFamily="34" charset="0"/>
                <a:ea typeface="Arial" pitchFamily="34" charset="-122"/>
                <a:cs typeface="Arial" pitchFamily="34" charset="-120"/>
              </a:rPr>
              <a:t>01</a:t>
            </a:r>
            <a:endParaRPr lang="en-US" sz="1140" dirty="0"/>
          </a:p>
        </p:txBody>
      </p:sp>
    </p:spTree>
  </p:cSld>
  <p:clrMapOvr>
    <a:masterClrMapping/>
  </p:clrMapOvr>
  <p:transition xmlns:p14="http://schemas.microsoft.com/office/powerpoint/2010/main" spd="fast" p14:dur="32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50"/>
                                        <p:tgtEl>
                                          <p:spTgt spid="2"/>
                                        </p:tgtEl>
                                      </p:cBhvr>
                                    </p:animEffect>
                                  </p:childTnLst>
                                </p:cTn>
                              </p:par>
                              <p:par>
                                <p:cTn id="8" presetID="10" presetClass="entr" presetSubtype="0" fill="hold" grpId="0" nodeType="withEffect">
                                  <p:stCondLst>
                                    <p:cond delay="18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350"/>
                                        <p:tgtEl>
                                          <p:spTgt spid="3"/>
                                        </p:tgtEl>
                                      </p:cBhvr>
                                    </p:animEffect>
                                  </p:childTnLst>
                                </p:cTn>
                              </p:par>
                              <p:par>
                                <p:cTn id="11" presetID="10" presetClass="entr" presetSubtype="0" fill="hold" grpId="0" nodeType="withEffect">
                                  <p:stCondLst>
                                    <p:cond delay="38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350"/>
                                        <p:tgtEl>
                                          <p:spTgt spid="4"/>
                                        </p:tgtEl>
                                      </p:cBhvr>
                                    </p:animEffect>
                                  </p:childTnLst>
                                </p:cTn>
                              </p:par>
                              <p:par>
                                <p:cTn id="14" presetID="10" presetClass="entr" presetSubtype="0" fill="hold" grpId="0" nodeType="withEffect">
                                  <p:stCondLst>
                                    <p:cond delay="50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3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3F4F0"/>
        </a:solidFill>
      </p:bgPr>
    </p:bg>
    <p:spTree>
      <p:nvGrpSpPr>
        <p:cNvPr id="1" name=""/>
        <p:cNvGrpSpPr/>
        <p:nvPr/>
      </p:nvGrpSpPr>
      <p:grpSpPr>
        <a:xfrm>
          <a:off x="0" y="0"/>
          <a:ext cx="0" cy="0"/>
          <a:chOff x="0" y="0"/>
          <a:chExt cx="0" cy="0"/>
        </a:xfrm>
      </p:grpSpPr>
      <p:sp>
        <p:nvSpPr>
          <p:cNvPr id="2" name="studio-1-title"/>
          <p:cNvSpPr/>
          <p:nvPr/>
        </p:nvSpPr>
        <p:spPr>
          <a:xfrm>
            <a:off x="670560" y="853440"/>
            <a:ext cx="10668000" cy="1295400"/>
          </a:xfrm>
          <a:prstGeom prst="rect">
            <a:avLst/>
          </a:prstGeom>
          <a:noFill/>
          <a:ln/>
        </p:spPr>
        <p:txBody>
          <a:bodyPr wrap="square" lIns="0" tIns="0" rIns="0" bIns="0" rtlCol="0" anchor="t"/>
          <a:lstStyle/>
          <a:p>
            <a:pPr indent="0" marL="0">
              <a:lnSpc>
                <a:spcPct val="105000"/>
              </a:lnSpc>
              <a:buNone/>
            </a:pPr>
            <a:r>
              <a:rPr lang="en-US" sz="3840" b="1" dirty="0">
                <a:solidFill>
                  <a:srgbClr val="14233A"/>
                </a:solidFill>
                <a:latin typeface="Arial" pitchFamily="34" charset="0"/>
                <a:ea typeface="Arial" pitchFamily="34" charset="-122"/>
                <a:cs typeface="Arial" pitchFamily="34" charset="-120"/>
              </a:rPr>
              <a:t>Revenue grew 20% from Q2</a:t>
            </a:r>
            <a:endParaRPr lang="en-US" sz="3840" dirty="0"/>
          </a:p>
        </p:txBody>
      </p:sp>
      <p:graphicFrame>
        <p:nvGraphicFramePr>
          <p:cNvPr id="3" name="studio-1-revenue" descr=""/>
          <p:cNvGraphicFramePr/>
          <p:nvPr/>
        </p:nvGraphicFramePr>
        <p:xfrm>
          <a:off x="670560" y="2095500"/>
          <a:ext cx="7239000" cy="3733800"/>
        </p:xfrm>
        <a:graphic xmlns:a="http://schemas.openxmlformats.org/drawingml/2006/main">
          <a:graphicData uri="http://schemas.openxmlformats.org/drawingml/2006/chart">
            <c:chart xmlns:c="http://schemas.openxmlformats.org/drawingml/2006/chart" r:id="rId1"/>
          </a:graphicData>
        </a:graphic>
      </p:graphicFrame>
      <p:sp>
        <p:nvSpPr>
          <p:cNvPr id="4" name="studio-1-fact"/>
          <p:cNvSpPr/>
          <p:nvPr/>
        </p:nvSpPr>
        <p:spPr>
          <a:xfrm>
            <a:off x="8610600" y="2324100"/>
            <a:ext cx="2743200" cy="1066800"/>
          </a:xfrm>
          <a:prstGeom prst="rect">
            <a:avLst/>
          </a:prstGeom>
          <a:noFill/>
          <a:ln/>
        </p:spPr>
        <p:txBody>
          <a:bodyPr wrap="square" lIns="0" tIns="0" rIns="0" bIns="0" rtlCol="0" anchor="t"/>
          <a:lstStyle/>
          <a:p>
            <a:pPr indent="0" marL="0">
              <a:lnSpc>
                <a:spcPct val="105000"/>
              </a:lnSpc>
              <a:buNone/>
            </a:pPr>
            <a:r>
              <a:rPr lang="en-US" sz="5640" b="1" dirty="0">
                <a:solidFill>
                  <a:srgbClr val="244AF0"/>
                </a:solidFill>
                <a:latin typeface="Arial" pitchFamily="34" charset="0"/>
                <a:ea typeface="Arial" pitchFamily="34" charset="-122"/>
                <a:cs typeface="Arial" pitchFamily="34" charset="-120"/>
              </a:rPr>
              <a:t>+20%</a:t>
            </a:r>
            <a:endParaRPr lang="en-US" sz="5640" dirty="0"/>
          </a:p>
        </p:txBody>
      </p:sp>
      <p:sp>
        <p:nvSpPr>
          <p:cNvPr id="5" name="studio-1-explain"/>
          <p:cNvSpPr/>
          <p:nvPr/>
        </p:nvSpPr>
        <p:spPr>
          <a:xfrm>
            <a:off x="8610600" y="3657600"/>
            <a:ext cx="2781300" cy="1371600"/>
          </a:xfrm>
          <a:prstGeom prst="rect">
            <a:avLst/>
          </a:prstGeom>
          <a:noFill/>
          <a:ln/>
        </p:spPr>
        <p:txBody>
          <a:bodyPr wrap="square" lIns="0" tIns="0" rIns="0" bIns="0" rtlCol="0" anchor="t"/>
          <a:lstStyle/>
          <a:p>
            <a:pPr indent="0" marL="0">
              <a:lnSpc>
                <a:spcPct val="105000"/>
              </a:lnSpc>
              <a:buNone/>
            </a:pPr>
            <a:r>
              <a:rPr lang="en-US" sz="1860" dirty="0">
                <a:solidFill>
                  <a:srgbClr val="14233A"/>
                </a:solidFill>
                <a:latin typeface="Arial" pitchFamily="34" charset="0"/>
                <a:ea typeface="Arial" pitchFamily="34" charset="-122"/>
                <a:cs typeface="Arial" pitchFamily="34" charset="-120"/>
              </a:rPr>
              <a:t>$0.3M more revenue</a:t>
            </a:r>
            <a:endParaRPr lang="en-US" sz="1860" dirty="0"/>
          </a:p>
          <a:p>
            <a:pPr indent="0" marL="0">
              <a:lnSpc>
                <a:spcPct val="105000"/>
              </a:lnSpc>
              <a:buNone/>
            </a:pPr>
            <a:r>
              <a:rPr lang="en-US" sz="1860" dirty="0">
                <a:solidFill>
                  <a:srgbClr val="14233A"/>
                </a:solidFill>
                <a:latin typeface="Arial" pitchFamily="34" charset="0"/>
                <a:ea typeface="Arial" pitchFamily="34" charset="-122"/>
                <a:cs typeface="Arial" pitchFamily="34" charset="-120"/>
              </a:rPr>
              <a:t>than the prior quarter.</a:t>
            </a:r>
            <a:endParaRPr lang="en-US" sz="1860" dirty="0"/>
          </a:p>
          <a:p>
            <a:pPr indent="0" marL="0">
              <a:lnSpc>
                <a:spcPct val="105000"/>
              </a:lnSpc>
              <a:buNone/>
            </a:pPr>
            <a:r>
              <a:rPr lang="en-US" sz="1860" dirty="0">
                <a:solidFill>
                  <a:srgbClr val="14233A"/>
                </a:solidFill>
                <a:latin typeface="Arial" pitchFamily="34" charset="0"/>
                <a:ea typeface="Arial" pitchFamily="34" charset="-122"/>
                <a:cs typeface="Arial" pitchFamily="34" charset="-120"/>
              </a:rPr>
              <a:t>Delivery must keep pace.</a:t>
            </a:r>
            <a:endParaRPr lang="en-US" sz="1860" dirty="0"/>
          </a:p>
        </p:txBody>
      </p:sp>
      <p:sp>
        <p:nvSpPr>
          <p:cNvPr id="6" name="studio-1-disclosure"/>
          <p:cNvSpPr/>
          <p:nvPr/>
        </p:nvSpPr>
        <p:spPr>
          <a:xfrm>
            <a:off x="670560" y="6385560"/>
            <a:ext cx="9144000" cy="213360"/>
          </a:xfrm>
          <a:prstGeom prst="rect">
            <a:avLst/>
          </a:prstGeom>
          <a:noFill/>
          <a:ln/>
        </p:spPr>
        <p:txBody>
          <a:bodyPr wrap="square" lIns="0" tIns="0" rIns="0" bIns="0" rtlCol="0" anchor="t"/>
          <a:lstStyle/>
          <a:p>
            <a:pPr indent="0" marL="0">
              <a:lnSpc>
                <a:spcPct val="105000"/>
              </a:lnSpc>
              <a:buNone/>
            </a:pPr>
            <a:r>
              <a:rPr lang="en-US" sz="1140" dirty="0">
                <a:solidFill>
                  <a:srgbClr val="14233A"/>
                </a:solidFill>
                <a:latin typeface="Arial" pitchFamily="34" charset="0"/>
                <a:ea typeface="Arial" pitchFamily="34" charset="-122"/>
                <a:cs typeface="Arial" pitchFamily="34" charset="-120"/>
              </a:rPr>
              <a:t>Illustrative sample. Northstar is fictional.</a:t>
            </a:r>
            <a:endParaRPr lang="en-US" sz="1140" dirty="0"/>
          </a:p>
        </p:txBody>
      </p:sp>
      <p:sp>
        <p:nvSpPr>
          <p:cNvPr id="7" name="studio-1-page"/>
          <p:cNvSpPr/>
          <p:nvPr/>
        </p:nvSpPr>
        <p:spPr>
          <a:xfrm>
            <a:off x="11125200" y="6385560"/>
            <a:ext cx="533400" cy="213360"/>
          </a:xfrm>
          <a:prstGeom prst="rect">
            <a:avLst/>
          </a:prstGeom>
          <a:noFill/>
          <a:ln/>
        </p:spPr>
        <p:txBody>
          <a:bodyPr wrap="square" lIns="0" tIns="0" rIns="0" bIns="0" rtlCol="0" anchor="t"/>
          <a:lstStyle/>
          <a:p>
            <a:pPr indent="0" marL="0">
              <a:lnSpc>
                <a:spcPct val="105000"/>
              </a:lnSpc>
              <a:buNone/>
            </a:pPr>
            <a:r>
              <a:rPr lang="en-US" sz="1140" dirty="0">
                <a:solidFill>
                  <a:srgbClr val="14233A"/>
                </a:solidFill>
                <a:latin typeface="Arial" pitchFamily="34" charset="0"/>
                <a:ea typeface="Arial" pitchFamily="34" charset="-122"/>
                <a:cs typeface="Arial" pitchFamily="34" charset="-120"/>
              </a:rPr>
              <a:t>02</a:t>
            </a:r>
            <a:endParaRPr lang="en-US" sz="1140" dirty="0"/>
          </a:p>
        </p:txBody>
      </p:sp>
    </p:spTree>
  </p:cSld>
  <p:clrMapOvr>
    <a:masterClrMapping/>
  </p:clrMapOvr>
  <p:transition xmlns:p14="http://schemas.microsoft.com/office/powerpoint/2010/main" spd="fast" p14:dur="32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8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50"/>
                                        <p:tgtEl>
                                          <p:spTgt spid="2"/>
                                        </p:tgtEl>
                                      </p:cBhvr>
                                    </p:animEffect>
                                  </p:childTnLst>
                                </p:cTn>
                              </p:par>
                              <p:par>
                                <p:cTn id="8" presetID="10" presetClass="entr" presetSubtype="0" fill="hold" grpId="0" nodeType="withEffect">
                                  <p:stCondLst>
                                    <p:cond delay="18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350"/>
                                        <p:tgtEl>
                                          <p:spTgt spid="4"/>
                                        </p:tgtEl>
                                      </p:cBhvr>
                                    </p:animEffect>
                                  </p:childTnLst>
                                </p:cTn>
                              </p:par>
                              <p:par>
                                <p:cTn id="11" presetID="10" presetClass="entr" presetSubtype="0" fill="hold" grpId="0" nodeType="withEffect">
                                  <p:stCondLst>
                                    <p:cond delay="36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350"/>
                                        <p:tgtEl>
                                          <p:spTgt spid="3"/>
                                        </p:tgtEl>
                                      </p:cBhvr>
                                    </p:animEffect>
                                  </p:childTnLst>
                                </p:cTn>
                              </p:par>
                              <p:par>
                                <p:cTn id="14" presetID="10" presetClass="entr" presetSubtype="0" fill="hold" grpId="0" nodeType="withEffect">
                                  <p:stCondLst>
                                    <p:cond delay="56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3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Graphic spid="3" grpId="0">
        <p:bldAsOne/>
      </p:bldGraphic>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3F4F0"/>
        </a:solidFill>
      </p:bgPr>
    </p:bg>
    <p:spTree>
      <p:nvGrpSpPr>
        <p:cNvPr id="1" name=""/>
        <p:cNvGrpSpPr/>
        <p:nvPr/>
      </p:nvGrpSpPr>
      <p:grpSpPr>
        <a:xfrm>
          <a:off x="0" y="0"/>
          <a:ext cx="0" cy="0"/>
          <a:chOff x="0" y="0"/>
          <a:chExt cx="0" cy="0"/>
        </a:xfrm>
      </p:grpSpPr>
      <p:sp>
        <p:nvSpPr>
          <p:cNvPr id="2" name="studio-2-title"/>
          <p:cNvSpPr/>
          <p:nvPr/>
        </p:nvSpPr>
        <p:spPr>
          <a:xfrm>
            <a:off x="670560" y="853440"/>
            <a:ext cx="10668000" cy="1295400"/>
          </a:xfrm>
          <a:prstGeom prst="rect">
            <a:avLst/>
          </a:prstGeom>
          <a:noFill/>
          <a:ln/>
        </p:spPr>
        <p:txBody>
          <a:bodyPr wrap="square" lIns="0" tIns="0" rIns="0" bIns="0" rtlCol="0" anchor="t"/>
          <a:lstStyle/>
          <a:p>
            <a:pPr indent="0" marL="0">
              <a:lnSpc>
                <a:spcPct val="105000"/>
              </a:lnSpc>
              <a:buNone/>
            </a:pPr>
            <a:r>
              <a:rPr lang="en-US" sz="3840" b="1" dirty="0">
                <a:solidFill>
                  <a:srgbClr val="14233A"/>
                </a:solidFill>
                <a:latin typeface="Arial" pitchFamily="34" charset="0"/>
                <a:ea typeface="Arial" pitchFamily="34" charset="-122"/>
                <a:cs typeface="Arial" pitchFamily="34" charset="-120"/>
              </a:rPr>
              <a:t>On-time delivery reached 94%</a:t>
            </a:r>
            <a:endParaRPr lang="en-US" sz="3840" dirty="0"/>
          </a:p>
        </p:txBody>
      </p:sp>
      <p:sp>
        <p:nvSpPr>
          <p:cNvPr id="3" name="studio-2-change"/>
          <p:cNvSpPr/>
          <p:nvPr/>
        </p:nvSpPr>
        <p:spPr>
          <a:xfrm>
            <a:off x="670560" y="2346960"/>
            <a:ext cx="2819400" cy="952500"/>
          </a:xfrm>
          <a:prstGeom prst="rect">
            <a:avLst/>
          </a:prstGeom>
          <a:noFill/>
          <a:ln/>
        </p:spPr>
        <p:txBody>
          <a:bodyPr wrap="square" lIns="0" tIns="0" rIns="0" bIns="0" rtlCol="0" anchor="t"/>
          <a:lstStyle/>
          <a:p>
            <a:pPr indent="0" marL="0">
              <a:lnSpc>
                <a:spcPct val="105000"/>
              </a:lnSpc>
              <a:buNone/>
            </a:pPr>
            <a:r>
              <a:rPr lang="en-US" sz="5280" b="1" dirty="0">
                <a:solidFill>
                  <a:srgbClr val="244AF0"/>
                </a:solidFill>
                <a:latin typeface="Arial" pitchFamily="34" charset="0"/>
                <a:ea typeface="Arial" pitchFamily="34" charset="-122"/>
                <a:cs typeface="Arial" pitchFamily="34" charset="-120"/>
              </a:rPr>
              <a:t>+8 pts</a:t>
            </a:r>
            <a:endParaRPr lang="en-US" sz="5280" dirty="0"/>
          </a:p>
        </p:txBody>
      </p:sp>
      <p:sp>
        <p:nvSpPr>
          <p:cNvPr id="4" name="studio-2-change-note"/>
          <p:cNvSpPr/>
          <p:nvPr/>
        </p:nvSpPr>
        <p:spPr>
          <a:xfrm>
            <a:off x="701040" y="3619500"/>
            <a:ext cx="2895600" cy="1295400"/>
          </a:xfrm>
          <a:prstGeom prst="rect">
            <a:avLst/>
          </a:prstGeom>
          <a:noFill/>
          <a:ln/>
        </p:spPr>
        <p:txBody>
          <a:bodyPr wrap="square" lIns="0" tIns="0" rIns="0" bIns="0" rtlCol="0" anchor="t"/>
          <a:lstStyle/>
          <a:p>
            <a:pPr indent="0" marL="0">
              <a:lnSpc>
                <a:spcPct val="105000"/>
              </a:lnSpc>
              <a:buNone/>
            </a:pPr>
            <a:r>
              <a:rPr lang="en-US" sz="1920" dirty="0">
                <a:solidFill>
                  <a:srgbClr val="14233A"/>
                </a:solidFill>
                <a:latin typeface="Arial" pitchFamily="34" charset="0"/>
                <a:ea typeface="Arial" pitchFamily="34" charset="-122"/>
                <a:cs typeface="Arial" pitchFamily="34" charset="-120"/>
              </a:rPr>
              <a:t>Improvement since Q1.</a:t>
            </a:r>
            <a:endParaRPr lang="en-US" sz="1920" dirty="0"/>
          </a:p>
          <a:p>
            <a:pPr indent="0" marL="0">
              <a:lnSpc>
                <a:spcPct val="105000"/>
              </a:lnSpc>
              <a:buNone/>
            </a:pPr>
            <a:r>
              <a:rPr lang="en-US" sz="1920" dirty="0">
                <a:solidFill>
                  <a:srgbClr val="14233A"/>
                </a:solidFill>
                <a:latin typeface="Arial" pitchFamily="34" charset="0"/>
                <a:ea typeface="Arial" pitchFamily="34" charset="-122"/>
                <a:cs typeface="Arial" pitchFamily="34" charset="-120"/>
              </a:rPr>
              <a:t>The remaining gap is</a:t>
            </a:r>
            <a:endParaRPr lang="en-US" sz="1920" dirty="0"/>
          </a:p>
          <a:p>
            <a:pPr indent="0" marL="0">
              <a:lnSpc>
                <a:spcPct val="105000"/>
              </a:lnSpc>
              <a:buNone/>
            </a:pPr>
            <a:r>
              <a:rPr lang="en-US" sz="1920" dirty="0">
                <a:solidFill>
                  <a:srgbClr val="14233A"/>
                </a:solidFill>
                <a:latin typeface="Arial" pitchFamily="34" charset="0"/>
                <a:ea typeface="Arial" pitchFamily="34" charset="-122"/>
                <a:cs typeface="Arial" pitchFamily="34" charset="-120"/>
              </a:rPr>
              <a:t>the focus for Q4.</a:t>
            </a:r>
            <a:endParaRPr lang="en-US" sz="1920" dirty="0"/>
          </a:p>
        </p:txBody>
      </p:sp>
      <p:graphicFrame>
        <p:nvGraphicFramePr>
          <p:cNvPr id="5" name="studio-2-delivery" descr=""/>
          <p:cNvGraphicFramePr/>
          <p:nvPr/>
        </p:nvGraphicFramePr>
        <p:xfrm>
          <a:off x="4229100" y="2118360"/>
          <a:ext cx="7239000" cy="3733800"/>
        </p:xfrm>
        <a:graphic xmlns:a="http://schemas.openxmlformats.org/drawingml/2006/main">
          <a:graphicData uri="http://schemas.openxmlformats.org/drawingml/2006/chart">
            <c:chart xmlns:c="http://schemas.openxmlformats.org/drawingml/2006/chart" r:id="rId1"/>
          </a:graphicData>
        </a:graphic>
      </p:graphicFrame>
      <p:sp>
        <p:nvSpPr>
          <p:cNvPr id="6" name="studio-2-disclosure"/>
          <p:cNvSpPr/>
          <p:nvPr/>
        </p:nvSpPr>
        <p:spPr>
          <a:xfrm>
            <a:off x="670560" y="6385560"/>
            <a:ext cx="9144000" cy="213360"/>
          </a:xfrm>
          <a:prstGeom prst="rect">
            <a:avLst/>
          </a:prstGeom>
          <a:noFill/>
          <a:ln/>
        </p:spPr>
        <p:txBody>
          <a:bodyPr wrap="square" lIns="0" tIns="0" rIns="0" bIns="0" rtlCol="0" anchor="t"/>
          <a:lstStyle/>
          <a:p>
            <a:pPr indent="0" marL="0">
              <a:lnSpc>
                <a:spcPct val="105000"/>
              </a:lnSpc>
              <a:buNone/>
            </a:pPr>
            <a:r>
              <a:rPr lang="en-US" sz="1140" dirty="0">
                <a:solidFill>
                  <a:srgbClr val="14233A"/>
                </a:solidFill>
                <a:latin typeface="Arial" pitchFamily="34" charset="0"/>
                <a:ea typeface="Arial" pitchFamily="34" charset="-122"/>
                <a:cs typeface="Arial" pitchFamily="34" charset="-120"/>
              </a:rPr>
              <a:t>Illustrative sample. Northstar is fictional.</a:t>
            </a:r>
            <a:endParaRPr lang="en-US" sz="1140" dirty="0"/>
          </a:p>
        </p:txBody>
      </p:sp>
      <p:sp>
        <p:nvSpPr>
          <p:cNvPr id="7" name="studio-2-page"/>
          <p:cNvSpPr/>
          <p:nvPr/>
        </p:nvSpPr>
        <p:spPr>
          <a:xfrm>
            <a:off x="11125200" y="6385560"/>
            <a:ext cx="533400" cy="213360"/>
          </a:xfrm>
          <a:prstGeom prst="rect">
            <a:avLst/>
          </a:prstGeom>
          <a:noFill/>
          <a:ln/>
        </p:spPr>
        <p:txBody>
          <a:bodyPr wrap="square" lIns="0" tIns="0" rIns="0" bIns="0" rtlCol="0" anchor="t"/>
          <a:lstStyle/>
          <a:p>
            <a:pPr indent="0" marL="0">
              <a:lnSpc>
                <a:spcPct val="105000"/>
              </a:lnSpc>
              <a:buNone/>
            </a:pPr>
            <a:r>
              <a:rPr lang="en-US" sz="1140" dirty="0">
                <a:solidFill>
                  <a:srgbClr val="14233A"/>
                </a:solidFill>
                <a:latin typeface="Arial" pitchFamily="34" charset="0"/>
                <a:ea typeface="Arial" pitchFamily="34" charset="-122"/>
                <a:cs typeface="Arial" pitchFamily="34" charset="-120"/>
              </a:rPr>
              <a:t>03</a:t>
            </a:r>
            <a:endParaRPr lang="en-US" sz="1140" dirty="0"/>
          </a:p>
        </p:txBody>
      </p:sp>
    </p:spTree>
  </p:cSld>
  <p:clrMapOvr>
    <a:masterClrMapping/>
  </p:clrMapOvr>
  <p:transition xmlns:p14="http://schemas.microsoft.com/office/powerpoint/2010/main" spd="fast" p14:dur="32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8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50"/>
                                        <p:tgtEl>
                                          <p:spTgt spid="2"/>
                                        </p:tgtEl>
                                      </p:cBhvr>
                                    </p:animEffect>
                                  </p:childTnLst>
                                </p:cTn>
                              </p:par>
                              <p:par>
                                <p:cTn id="8" presetID="10" presetClass="entr" presetSubtype="0" fill="hold" grpId="0" nodeType="withEffect">
                                  <p:stCondLst>
                                    <p:cond delay="18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350"/>
                                        <p:tgtEl>
                                          <p:spTgt spid="3"/>
                                        </p:tgtEl>
                                      </p:cBhvr>
                                    </p:animEffect>
                                  </p:childTnLst>
                                </p:cTn>
                              </p:par>
                              <p:par>
                                <p:cTn id="11" presetID="10" presetClass="entr" presetSubtype="0" fill="hold" grpId="0" nodeType="withEffect">
                                  <p:stCondLst>
                                    <p:cond delay="36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350"/>
                                        <p:tgtEl>
                                          <p:spTgt spid="4"/>
                                        </p:tgtEl>
                                      </p:cBhvr>
                                    </p:animEffect>
                                  </p:childTnLst>
                                </p:cTn>
                              </p:par>
                              <p:par>
                                <p:cTn id="14" presetID="10" presetClass="entr" presetSubtype="0" fill="hold" grpId="0" nodeType="withEffect">
                                  <p:stCondLst>
                                    <p:cond delay="36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3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Graphic spid="5" grpId="0">
        <p:bldAsOne/>
      </p:bldGraphic>
    </p:bldLst>
  </p:timing>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3F4F0"/>
        </a:solidFill>
      </p:bgPr>
    </p:bg>
    <p:spTree>
      <p:nvGrpSpPr>
        <p:cNvPr id="1" name=""/>
        <p:cNvGrpSpPr/>
        <p:nvPr/>
      </p:nvGrpSpPr>
      <p:grpSpPr>
        <a:xfrm>
          <a:off x="0" y="0"/>
          <a:ext cx="0" cy="0"/>
          <a:chOff x="0" y="0"/>
          <a:chExt cx="0" cy="0"/>
        </a:xfrm>
      </p:grpSpPr>
      <p:sp>
        <p:nvSpPr>
          <p:cNvPr id="2" name="studio-3-title"/>
          <p:cNvSpPr/>
          <p:nvPr/>
        </p:nvSpPr>
        <p:spPr>
          <a:xfrm>
            <a:off x="670560" y="822960"/>
            <a:ext cx="10934700" cy="1295400"/>
          </a:xfrm>
          <a:prstGeom prst="rect">
            <a:avLst/>
          </a:prstGeom>
          <a:noFill/>
          <a:ln/>
        </p:spPr>
        <p:txBody>
          <a:bodyPr wrap="square" lIns="0" tIns="0" rIns="0" bIns="0" rtlCol="0" anchor="t"/>
          <a:lstStyle/>
          <a:p>
            <a:pPr indent="0" marL="0">
              <a:lnSpc>
                <a:spcPct val="105000"/>
              </a:lnSpc>
              <a:buNone/>
            </a:pPr>
            <a:r>
              <a:rPr lang="en-US" sz="3720" b="1" dirty="0">
                <a:solidFill>
                  <a:srgbClr val="14233A"/>
                </a:solidFill>
                <a:latin typeface="Arial" pitchFamily="34" charset="0"/>
                <a:ea typeface="Arial" pitchFamily="34" charset="-122"/>
                <a:cs typeface="Arial" pitchFamily="34" charset="-120"/>
              </a:rPr>
              <a:t>Four checkpoints for every client release</a:t>
            </a:r>
            <a:endParaRPr lang="en-US" sz="3720" dirty="0"/>
          </a:p>
        </p:txBody>
      </p:sp>
      <p:sp>
        <p:nvSpPr>
          <p:cNvPr id="3" name="studio-3-intro"/>
          <p:cNvSpPr/>
          <p:nvPr/>
        </p:nvSpPr>
        <p:spPr>
          <a:xfrm>
            <a:off x="685800" y="1798320"/>
            <a:ext cx="10668000" cy="457200"/>
          </a:xfrm>
          <a:prstGeom prst="rect">
            <a:avLst/>
          </a:prstGeom>
          <a:noFill/>
          <a:ln/>
        </p:spPr>
        <p:txBody>
          <a:bodyPr wrap="square" lIns="0" tIns="0" rIns="0" bIns="0" rtlCol="0" anchor="t"/>
          <a:lstStyle/>
          <a:p>
            <a:pPr indent="0" marL="0">
              <a:lnSpc>
                <a:spcPct val="105000"/>
              </a:lnSpc>
              <a:buNone/>
            </a:pPr>
            <a:r>
              <a:rPr lang="en-US" sz="1920" dirty="0">
                <a:solidFill>
                  <a:srgbClr val="14233A"/>
                </a:solidFill>
                <a:latin typeface="Arial" pitchFamily="34" charset="0"/>
                <a:ea typeface="Arial" pitchFamily="34" charset="-122"/>
                <a:cs typeface="Arial" pitchFamily="34" charset="-120"/>
              </a:rPr>
              <a:t>A proposed rhythm for the next quarter</a:t>
            </a:r>
            <a:endParaRPr lang="en-US" sz="1920" dirty="0"/>
          </a:p>
        </p:txBody>
      </p:sp>
      <p:sp>
        <p:nvSpPr>
          <p:cNvPr id="4" name="studio-3-stage-0"/>
          <p:cNvSpPr/>
          <p:nvPr/>
        </p:nvSpPr>
        <p:spPr>
          <a:xfrm>
            <a:off x="670560" y="2667000"/>
            <a:ext cx="2133600" cy="1104900"/>
          </a:xfrm>
          <a:prstGeom prst="rect">
            <a:avLst/>
          </a:prstGeom>
          <a:solidFill>
            <a:srgbClr val="244AF0"/>
          </a:solidFill>
          <a:ln w="12700">
            <a:solidFill>
              <a:srgbClr val="244AF0">
                <a:alpha val="0"/>
              </a:srgbClr>
            </a:solidFill>
            <a:prstDash val="solid"/>
          </a:ln>
        </p:spPr>
      </p:sp>
      <p:sp>
        <p:nvSpPr>
          <p:cNvPr id="5" name="studio-3-stage-label-0"/>
          <p:cNvSpPr/>
          <p:nvPr/>
        </p:nvSpPr>
        <p:spPr>
          <a:xfrm>
            <a:off x="853440" y="2979420"/>
            <a:ext cx="1790700" cy="472440"/>
          </a:xfrm>
          <a:prstGeom prst="rect">
            <a:avLst/>
          </a:prstGeom>
          <a:noFill/>
          <a:ln/>
        </p:spPr>
        <p:txBody>
          <a:bodyPr wrap="square" lIns="0" tIns="0" rIns="0" bIns="0" rtlCol="0" anchor="t"/>
          <a:lstStyle/>
          <a:p>
            <a:pPr indent="0" marL="0">
              <a:lnSpc>
                <a:spcPct val="105000"/>
              </a:lnSpc>
              <a:buNone/>
            </a:pPr>
            <a:r>
              <a:rPr lang="en-US" sz="2400" b="1" dirty="0">
                <a:solidFill>
                  <a:srgbClr val="FFFFFF"/>
                </a:solidFill>
                <a:latin typeface="Arial" pitchFamily="34" charset="0"/>
                <a:ea typeface="Arial" pitchFamily="34" charset="-122"/>
                <a:cs typeface="Arial" pitchFamily="34" charset="-120"/>
              </a:rPr>
              <a:t>Source</a:t>
            </a:r>
            <a:endParaRPr lang="en-US" sz="2400" dirty="0"/>
          </a:p>
        </p:txBody>
      </p:sp>
      <p:sp>
        <p:nvSpPr>
          <p:cNvPr id="6" name="studio-3-stage-detail-0"/>
          <p:cNvSpPr/>
          <p:nvPr/>
        </p:nvSpPr>
        <p:spPr>
          <a:xfrm>
            <a:off x="670560" y="4076700"/>
            <a:ext cx="2171700" cy="838200"/>
          </a:xfrm>
          <a:prstGeom prst="rect">
            <a:avLst/>
          </a:prstGeom>
          <a:noFill/>
          <a:ln/>
        </p:spPr>
        <p:txBody>
          <a:bodyPr wrap="square" lIns="0" tIns="0" rIns="0" bIns="0" rtlCol="0" anchor="t"/>
          <a:lstStyle/>
          <a:p>
            <a:pPr indent="0" marL="0">
              <a:lnSpc>
                <a:spcPct val="105000"/>
              </a:lnSpc>
              <a:buNone/>
            </a:pPr>
            <a:r>
              <a:rPr lang="en-US" sz="1740" dirty="0">
                <a:solidFill>
                  <a:srgbClr val="14233A"/>
                </a:solidFill>
                <a:latin typeface="Arial" pitchFamily="34" charset="0"/>
                <a:ea typeface="Arial" pitchFamily="34" charset="-122"/>
                <a:cs typeface="Arial" pitchFamily="34" charset="-120"/>
              </a:rPr>
              <a:t>Confirm the data</a:t>
            </a:r>
            <a:endParaRPr lang="en-US" sz="1740" dirty="0"/>
          </a:p>
        </p:txBody>
      </p:sp>
      <p:cxnSp>
        <p:nvCxnSpPr>
          <p:cNvPr id="7" name="studio-3-connection-0"/>
          <p:cNvCxnSpPr>
            <a:stCxn id="4" idx="3"/>
            <a:endCxn id="8" idx="1"/>
          </p:cNvCxnSpPr>
          <p:nvPr/>
        </p:nvCxnSpPr>
        <p:spPr>
          <a:xfrm>
            <a:off x="2804160" y="3215640"/>
            <a:ext cx="609600" cy="0"/>
          </a:xfrm>
          <a:prstGeom prst="line">
            <a:avLst/>
          </a:prstGeom>
          <a:noFill/>
          <a:ln w="30480">
            <a:solidFill>
              <a:srgbClr val="244AF0"/>
            </a:solidFill>
            <a:prstDash val="solid"/>
            <a:tailEnd type="triangle"/>
          </a:ln>
        </p:spPr>
      </p:cxnSp>
      <p:sp>
        <p:nvSpPr>
          <p:cNvPr id="8" name="studio-3-stage-1"/>
          <p:cNvSpPr/>
          <p:nvPr/>
        </p:nvSpPr>
        <p:spPr>
          <a:xfrm>
            <a:off x="3413760" y="2667000"/>
            <a:ext cx="2133600" cy="1104900"/>
          </a:xfrm>
          <a:prstGeom prst="rect">
            <a:avLst/>
          </a:prstGeom>
          <a:solidFill>
            <a:srgbClr val="244AF0"/>
          </a:solidFill>
          <a:ln w="12700">
            <a:solidFill>
              <a:srgbClr val="244AF0">
                <a:alpha val="0"/>
              </a:srgbClr>
            </a:solidFill>
            <a:prstDash val="solid"/>
          </a:ln>
        </p:spPr>
      </p:sp>
      <p:sp>
        <p:nvSpPr>
          <p:cNvPr id="9" name="studio-3-stage-label-1"/>
          <p:cNvSpPr/>
          <p:nvPr/>
        </p:nvSpPr>
        <p:spPr>
          <a:xfrm>
            <a:off x="3596640" y="2979420"/>
            <a:ext cx="1790700" cy="472440"/>
          </a:xfrm>
          <a:prstGeom prst="rect">
            <a:avLst/>
          </a:prstGeom>
          <a:noFill/>
          <a:ln/>
        </p:spPr>
        <p:txBody>
          <a:bodyPr wrap="square" lIns="0" tIns="0" rIns="0" bIns="0" rtlCol="0" anchor="t"/>
          <a:lstStyle/>
          <a:p>
            <a:pPr indent="0" marL="0">
              <a:lnSpc>
                <a:spcPct val="105000"/>
              </a:lnSpc>
              <a:buNone/>
            </a:pPr>
            <a:r>
              <a:rPr lang="en-US" sz="2400" b="1" dirty="0">
                <a:solidFill>
                  <a:srgbClr val="FFFFFF"/>
                </a:solidFill>
                <a:latin typeface="Arial" pitchFamily="34" charset="0"/>
                <a:ea typeface="Arial" pitchFamily="34" charset="-122"/>
                <a:cs typeface="Arial" pitchFamily="34" charset="-120"/>
              </a:rPr>
              <a:t>Review</a:t>
            </a:r>
            <a:endParaRPr lang="en-US" sz="2400" dirty="0"/>
          </a:p>
        </p:txBody>
      </p:sp>
      <p:sp>
        <p:nvSpPr>
          <p:cNvPr id="10" name="studio-3-stage-detail-1"/>
          <p:cNvSpPr/>
          <p:nvPr/>
        </p:nvSpPr>
        <p:spPr>
          <a:xfrm>
            <a:off x="3413760" y="4076700"/>
            <a:ext cx="2171700" cy="838200"/>
          </a:xfrm>
          <a:prstGeom prst="rect">
            <a:avLst/>
          </a:prstGeom>
          <a:noFill/>
          <a:ln/>
        </p:spPr>
        <p:txBody>
          <a:bodyPr wrap="square" lIns="0" tIns="0" rIns="0" bIns="0" rtlCol="0" anchor="t"/>
          <a:lstStyle/>
          <a:p>
            <a:pPr indent="0" marL="0">
              <a:lnSpc>
                <a:spcPct val="105000"/>
              </a:lnSpc>
              <a:buNone/>
            </a:pPr>
            <a:r>
              <a:rPr lang="en-US" sz="1740" dirty="0">
                <a:solidFill>
                  <a:srgbClr val="14233A"/>
                </a:solidFill>
                <a:latin typeface="Arial" pitchFamily="34" charset="0"/>
                <a:ea typeface="Arial" pitchFamily="34" charset="-122"/>
                <a:cs typeface="Arial" pitchFamily="34" charset="-120"/>
              </a:rPr>
              <a:t>Resolve the gaps</a:t>
            </a:r>
            <a:endParaRPr lang="en-US" sz="1740" dirty="0"/>
          </a:p>
        </p:txBody>
      </p:sp>
      <p:cxnSp>
        <p:nvCxnSpPr>
          <p:cNvPr id="11" name="studio-3-connection-1"/>
          <p:cNvCxnSpPr>
            <a:stCxn id="8" idx="3"/>
            <a:endCxn id="12" idx="1"/>
          </p:cNvCxnSpPr>
          <p:nvPr/>
        </p:nvCxnSpPr>
        <p:spPr>
          <a:xfrm>
            <a:off x="5547360" y="3215640"/>
            <a:ext cx="609600" cy="0"/>
          </a:xfrm>
          <a:prstGeom prst="line">
            <a:avLst/>
          </a:prstGeom>
          <a:noFill/>
          <a:ln w="30480">
            <a:solidFill>
              <a:srgbClr val="244AF0"/>
            </a:solidFill>
            <a:prstDash val="solid"/>
            <a:tailEnd type="triangle"/>
          </a:ln>
        </p:spPr>
      </p:cxnSp>
      <p:sp>
        <p:nvSpPr>
          <p:cNvPr id="12" name="studio-3-stage-2"/>
          <p:cNvSpPr/>
          <p:nvPr/>
        </p:nvSpPr>
        <p:spPr>
          <a:xfrm>
            <a:off x="6156960" y="2667000"/>
            <a:ext cx="2133600" cy="1104900"/>
          </a:xfrm>
          <a:prstGeom prst="rect">
            <a:avLst/>
          </a:prstGeom>
          <a:solidFill>
            <a:srgbClr val="244AF0"/>
          </a:solidFill>
          <a:ln w="12700">
            <a:solidFill>
              <a:srgbClr val="244AF0">
                <a:alpha val="0"/>
              </a:srgbClr>
            </a:solidFill>
            <a:prstDash val="solid"/>
          </a:ln>
        </p:spPr>
      </p:sp>
      <p:sp>
        <p:nvSpPr>
          <p:cNvPr id="13" name="studio-3-stage-label-2"/>
          <p:cNvSpPr/>
          <p:nvPr/>
        </p:nvSpPr>
        <p:spPr>
          <a:xfrm>
            <a:off x="6339840" y="2979420"/>
            <a:ext cx="1790700" cy="472440"/>
          </a:xfrm>
          <a:prstGeom prst="rect">
            <a:avLst/>
          </a:prstGeom>
          <a:noFill/>
          <a:ln/>
        </p:spPr>
        <p:txBody>
          <a:bodyPr wrap="square" lIns="0" tIns="0" rIns="0" bIns="0" rtlCol="0" anchor="t"/>
          <a:lstStyle/>
          <a:p>
            <a:pPr indent="0" marL="0">
              <a:lnSpc>
                <a:spcPct val="105000"/>
              </a:lnSpc>
              <a:buNone/>
            </a:pPr>
            <a:r>
              <a:rPr lang="en-US" sz="2400" b="1" dirty="0">
                <a:solidFill>
                  <a:srgbClr val="FFFFFF"/>
                </a:solidFill>
                <a:latin typeface="Arial" pitchFamily="34" charset="0"/>
                <a:ea typeface="Arial" pitchFamily="34" charset="-122"/>
                <a:cs typeface="Arial" pitchFamily="34" charset="-120"/>
              </a:rPr>
              <a:t>Build</a:t>
            </a:r>
            <a:endParaRPr lang="en-US" sz="2400" dirty="0"/>
          </a:p>
        </p:txBody>
      </p:sp>
      <p:sp>
        <p:nvSpPr>
          <p:cNvPr id="14" name="studio-3-stage-detail-2"/>
          <p:cNvSpPr/>
          <p:nvPr/>
        </p:nvSpPr>
        <p:spPr>
          <a:xfrm>
            <a:off x="6156960" y="4076700"/>
            <a:ext cx="2171700" cy="838200"/>
          </a:xfrm>
          <a:prstGeom prst="rect">
            <a:avLst/>
          </a:prstGeom>
          <a:noFill/>
          <a:ln/>
        </p:spPr>
        <p:txBody>
          <a:bodyPr wrap="square" lIns="0" tIns="0" rIns="0" bIns="0" rtlCol="0" anchor="t"/>
          <a:lstStyle/>
          <a:p>
            <a:pPr indent="0" marL="0">
              <a:lnSpc>
                <a:spcPct val="105000"/>
              </a:lnSpc>
              <a:buNone/>
            </a:pPr>
            <a:r>
              <a:rPr lang="en-US" sz="1740" dirty="0">
                <a:solidFill>
                  <a:srgbClr val="14233A"/>
                </a:solidFill>
                <a:latin typeface="Arial" pitchFamily="34" charset="0"/>
                <a:ea typeface="Arial" pitchFamily="34" charset="-122"/>
                <a:cs typeface="Arial" pitchFamily="34" charset="-120"/>
              </a:rPr>
              <a:t>Prepare the release</a:t>
            </a:r>
            <a:endParaRPr lang="en-US" sz="1740" dirty="0"/>
          </a:p>
        </p:txBody>
      </p:sp>
      <p:cxnSp>
        <p:nvCxnSpPr>
          <p:cNvPr id="15" name="studio-3-connection-2"/>
          <p:cNvCxnSpPr>
            <a:stCxn id="12" idx="3"/>
            <a:endCxn id="16" idx="1"/>
          </p:cNvCxnSpPr>
          <p:nvPr/>
        </p:nvCxnSpPr>
        <p:spPr>
          <a:xfrm>
            <a:off x="8290560" y="3215640"/>
            <a:ext cx="609600" cy="0"/>
          </a:xfrm>
          <a:prstGeom prst="line">
            <a:avLst/>
          </a:prstGeom>
          <a:noFill/>
          <a:ln w="30480">
            <a:solidFill>
              <a:srgbClr val="244AF0"/>
            </a:solidFill>
            <a:prstDash val="solid"/>
            <a:tailEnd type="triangle"/>
          </a:ln>
        </p:spPr>
      </p:cxnSp>
      <p:sp>
        <p:nvSpPr>
          <p:cNvPr id="16" name="studio-3-stage-3"/>
          <p:cNvSpPr/>
          <p:nvPr/>
        </p:nvSpPr>
        <p:spPr>
          <a:xfrm>
            <a:off x="8900160" y="2667000"/>
            <a:ext cx="2133600" cy="1104900"/>
          </a:xfrm>
          <a:prstGeom prst="rect">
            <a:avLst/>
          </a:prstGeom>
          <a:solidFill>
            <a:srgbClr val="244AF0"/>
          </a:solidFill>
          <a:ln w="12700">
            <a:solidFill>
              <a:srgbClr val="244AF0">
                <a:alpha val="0"/>
              </a:srgbClr>
            </a:solidFill>
            <a:prstDash val="solid"/>
          </a:ln>
        </p:spPr>
      </p:sp>
      <p:sp>
        <p:nvSpPr>
          <p:cNvPr id="17" name="studio-3-stage-label-3"/>
          <p:cNvSpPr/>
          <p:nvPr/>
        </p:nvSpPr>
        <p:spPr>
          <a:xfrm>
            <a:off x="9083040" y="2979420"/>
            <a:ext cx="1790700" cy="472440"/>
          </a:xfrm>
          <a:prstGeom prst="rect">
            <a:avLst/>
          </a:prstGeom>
          <a:noFill/>
          <a:ln/>
        </p:spPr>
        <p:txBody>
          <a:bodyPr wrap="square" lIns="0" tIns="0" rIns="0" bIns="0" rtlCol="0" anchor="t"/>
          <a:lstStyle/>
          <a:p>
            <a:pPr indent="0" marL="0">
              <a:lnSpc>
                <a:spcPct val="105000"/>
              </a:lnSpc>
              <a:buNone/>
            </a:pPr>
            <a:r>
              <a:rPr lang="en-US" sz="2400" b="1" dirty="0">
                <a:solidFill>
                  <a:srgbClr val="FFFFFF"/>
                </a:solidFill>
                <a:latin typeface="Arial" pitchFamily="34" charset="0"/>
                <a:ea typeface="Arial" pitchFamily="34" charset="-122"/>
                <a:cs typeface="Arial" pitchFamily="34" charset="-120"/>
              </a:rPr>
              <a:t>Approve</a:t>
            </a:r>
            <a:endParaRPr lang="en-US" sz="2400" dirty="0"/>
          </a:p>
        </p:txBody>
      </p:sp>
      <p:sp>
        <p:nvSpPr>
          <p:cNvPr id="18" name="studio-3-stage-detail-3"/>
          <p:cNvSpPr/>
          <p:nvPr/>
        </p:nvSpPr>
        <p:spPr>
          <a:xfrm>
            <a:off x="8900160" y="4076700"/>
            <a:ext cx="2171700" cy="838200"/>
          </a:xfrm>
          <a:prstGeom prst="rect">
            <a:avLst/>
          </a:prstGeom>
          <a:noFill/>
          <a:ln/>
        </p:spPr>
        <p:txBody>
          <a:bodyPr wrap="square" lIns="0" tIns="0" rIns="0" bIns="0" rtlCol="0" anchor="t"/>
          <a:lstStyle/>
          <a:p>
            <a:pPr indent="0" marL="0">
              <a:lnSpc>
                <a:spcPct val="105000"/>
              </a:lnSpc>
              <a:buNone/>
            </a:pPr>
            <a:r>
              <a:rPr lang="en-US" sz="1740" dirty="0">
                <a:solidFill>
                  <a:srgbClr val="14233A"/>
                </a:solidFill>
                <a:latin typeface="Arial" pitchFamily="34" charset="0"/>
                <a:ea typeface="Arial" pitchFamily="34" charset="-122"/>
                <a:cs typeface="Arial" pitchFamily="34" charset="-120"/>
              </a:rPr>
              <a:t>Agree the next step</a:t>
            </a:r>
            <a:endParaRPr lang="en-US" sz="1740" dirty="0"/>
          </a:p>
        </p:txBody>
      </p:sp>
      <p:sp>
        <p:nvSpPr>
          <p:cNvPr id="19" name="studio-3-disclosure"/>
          <p:cNvSpPr/>
          <p:nvPr/>
        </p:nvSpPr>
        <p:spPr>
          <a:xfrm>
            <a:off x="670560" y="6385560"/>
            <a:ext cx="9144000" cy="213360"/>
          </a:xfrm>
          <a:prstGeom prst="rect">
            <a:avLst/>
          </a:prstGeom>
          <a:noFill/>
          <a:ln/>
        </p:spPr>
        <p:txBody>
          <a:bodyPr wrap="square" lIns="0" tIns="0" rIns="0" bIns="0" rtlCol="0" anchor="t"/>
          <a:lstStyle/>
          <a:p>
            <a:pPr indent="0" marL="0">
              <a:lnSpc>
                <a:spcPct val="105000"/>
              </a:lnSpc>
              <a:buNone/>
            </a:pPr>
            <a:r>
              <a:rPr lang="en-US" sz="1140" dirty="0">
                <a:solidFill>
                  <a:srgbClr val="14233A"/>
                </a:solidFill>
                <a:latin typeface="Arial" pitchFamily="34" charset="0"/>
                <a:ea typeface="Arial" pitchFamily="34" charset="-122"/>
                <a:cs typeface="Arial" pitchFamily="34" charset="-120"/>
              </a:rPr>
              <a:t>Illustrative sample. Northstar is fictional.</a:t>
            </a:r>
            <a:endParaRPr lang="en-US" sz="1140" dirty="0"/>
          </a:p>
        </p:txBody>
      </p:sp>
      <p:sp>
        <p:nvSpPr>
          <p:cNvPr id="20" name="studio-3-page"/>
          <p:cNvSpPr/>
          <p:nvPr/>
        </p:nvSpPr>
        <p:spPr>
          <a:xfrm>
            <a:off x="11125200" y="6385560"/>
            <a:ext cx="533400" cy="213360"/>
          </a:xfrm>
          <a:prstGeom prst="rect">
            <a:avLst/>
          </a:prstGeom>
          <a:noFill/>
          <a:ln/>
        </p:spPr>
        <p:txBody>
          <a:bodyPr wrap="square" lIns="0" tIns="0" rIns="0" bIns="0" rtlCol="0" anchor="t"/>
          <a:lstStyle/>
          <a:p>
            <a:pPr indent="0" marL="0">
              <a:lnSpc>
                <a:spcPct val="105000"/>
              </a:lnSpc>
              <a:buNone/>
            </a:pPr>
            <a:r>
              <a:rPr lang="en-US" sz="1140" dirty="0">
                <a:solidFill>
                  <a:srgbClr val="14233A"/>
                </a:solidFill>
                <a:latin typeface="Arial" pitchFamily="34" charset="0"/>
                <a:ea typeface="Arial" pitchFamily="34" charset="-122"/>
                <a:cs typeface="Arial" pitchFamily="34" charset="-120"/>
              </a:rPr>
              <a:t>04</a:t>
            </a:r>
            <a:endParaRPr lang="en-US" sz="1140" dirty="0"/>
          </a:p>
        </p:txBody>
      </p:sp>
    </p:spTree>
  </p:cSld>
  <p:clrMapOvr>
    <a:masterClrMapping/>
  </p:clrMapOvr>
  <p:transition xmlns:p14="http://schemas.microsoft.com/office/powerpoint/2010/main" spd="fast" p14:dur="32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8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50"/>
                                        <p:tgtEl>
                                          <p:spTgt spid="2"/>
                                        </p:tgtEl>
                                      </p:cBhvr>
                                    </p:animEffect>
                                  </p:childTnLst>
                                </p:cTn>
                              </p:par>
                              <p:par>
                                <p:cTn id="8" presetID="10" presetClass="entr" presetSubtype="0" fill="hold" grpId="0" nodeType="withEffect">
                                  <p:stCondLst>
                                    <p:cond delay="16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350"/>
                                        <p:tgtEl>
                                          <p:spTgt spid="3"/>
                                        </p:tgtEl>
                                      </p:cBhvr>
                                    </p:animEffect>
                                  </p:childTnLst>
                                </p:cTn>
                              </p:par>
                              <p:par>
                                <p:cTn id="11" presetID="10" presetClass="entr" presetSubtype="0" fill="hold" grpId="0" nodeType="withEffect">
                                  <p:stCondLst>
                                    <p:cond delay="26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350"/>
                                        <p:tgtEl>
                                          <p:spTgt spid="4"/>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350"/>
                                        <p:tgtEl>
                                          <p:spTgt spid="5"/>
                                        </p:tgtEl>
                                      </p:cBhvr>
                                    </p:animEffect>
                                  </p:childTnLst>
                                </p:cTn>
                              </p:par>
                              <p:par>
                                <p:cTn id="17" presetID="10" presetClass="entr" presetSubtype="0" fill="hold" grpId="0" nodeType="withEffect">
                                  <p:stCondLst>
                                    <p:cond delay="36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350"/>
                                        <p:tgtEl>
                                          <p:spTgt spid="6"/>
                                        </p:tgtEl>
                                      </p:cBhvr>
                                    </p:animEffect>
                                  </p:childTnLst>
                                </p:cTn>
                              </p:par>
                              <p:par>
                                <p:cTn id="20" presetID="10" presetClass="entr" presetSubtype="0" fill="hold" grpId="0" nodeType="withEffect">
                                  <p:stCondLst>
                                    <p:cond delay="40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350"/>
                                        <p:tgtEl>
                                          <p:spTgt spid="7"/>
                                        </p:tgtEl>
                                      </p:cBhvr>
                                    </p:animEffect>
                                  </p:childTnLst>
                                </p:cTn>
                              </p:par>
                              <p:par>
                                <p:cTn id="23" presetID="10" presetClass="entr" presetSubtype="0" fill="hold" grpId="0" nodeType="withEffect">
                                  <p:stCondLst>
                                    <p:cond delay="48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350"/>
                                        <p:tgtEl>
                                          <p:spTgt spid="8"/>
                                        </p:tgtEl>
                                      </p:cBhvr>
                                    </p:animEffect>
                                  </p:childTnLst>
                                </p:cTn>
                              </p:par>
                              <p:par>
                                <p:cTn id="26" presetID="10" presetClass="entr" presetSubtype="0" fill="hold" grpId="0" nodeType="withEffect">
                                  <p:stCondLst>
                                    <p:cond delay="52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350"/>
                                        <p:tgtEl>
                                          <p:spTgt spid="9"/>
                                        </p:tgtEl>
                                      </p:cBhvr>
                                    </p:animEffect>
                                  </p:childTnLst>
                                </p:cTn>
                              </p:par>
                              <p:par>
                                <p:cTn id="29" presetID="10" presetClass="entr" presetSubtype="0" fill="hold" grpId="0" nodeType="withEffect">
                                  <p:stCondLst>
                                    <p:cond delay="58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350"/>
                                        <p:tgtEl>
                                          <p:spTgt spid="10"/>
                                        </p:tgtEl>
                                      </p:cBhvr>
                                    </p:animEffect>
                                  </p:childTnLst>
                                </p:cTn>
                              </p:par>
                              <p:par>
                                <p:cTn id="32" presetID="10" presetClass="entr" presetSubtype="0" fill="hold" grpId="0" nodeType="withEffect">
                                  <p:stCondLst>
                                    <p:cond delay="62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350"/>
                                        <p:tgtEl>
                                          <p:spTgt spid="11"/>
                                        </p:tgtEl>
                                      </p:cBhvr>
                                    </p:animEffect>
                                  </p:childTnLst>
                                </p:cTn>
                              </p:par>
                              <p:par>
                                <p:cTn id="35" presetID="10" presetClass="entr" presetSubtype="0" fill="hold" grpId="0" nodeType="withEffect">
                                  <p:stCondLst>
                                    <p:cond delay="70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350"/>
                                        <p:tgtEl>
                                          <p:spTgt spid="12"/>
                                        </p:tgtEl>
                                      </p:cBhvr>
                                    </p:animEffect>
                                  </p:childTnLst>
                                </p:cTn>
                              </p:par>
                              <p:par>
                                <p:cTn id="38" presetID="10" presetClass="entr" presetSubtype="0" fill="hold" grpId="0" nodeType="withEffect">
                                  <p:stCondLst>
                                    <p:cond delay="74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350"/>
                                        <p:tgtEl>
                                          <p:spTgt spid="13"/>
                                        </p:tgtEl>
                                      </p:cBhvr>
                                    </p:animEffect>
                                  </p:childTnLst>
                                </p:cTn>
                              </p:par>
                              <p:par>
                                <p:cTn id="41" presetID="10" presetClass="entr" presetSubtype="0" fill="hold" grpId="0" nodeType="withEffect">
                                  <p:stCondLst>
                                    <p:cond delay="80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350"/>
                                        <p:tgtEl>
                                          <p:spTgt spid="14"/>
                                        </p:tgtEl>
                                      </p:cBhvr>
                                    </p:animEffect>
                                  </p:childTnLst>
                                </p:cTn>
                              </p:par>
                              <p:par>
                                <p:cTn id="44" presetID="10" presetClass="entr" presetSubtype="0" fill="hold" grpId="0" nodeType="withEffect">
                                  <p:stCondLst>
                                    <p:cond delay="840"/>
                                  </p:stCondLst>
                                  <p:childTnLst>
                                    <p:set>
                                      <p:cBhvr>
                                        <p:cTn id="45" dur="1" fill="hold">
                                          <p:stCondLst>
                                            <p:cond delay="0"/>
                                          </p:stCondLst>
                                        </p:cTn>
                                        <p:tgtEl>
                                          <p:spTgt spid="15"/>
                                        </p:tgtEl>
                                        <p:attrNameLst>
                                          <p:attrName>style.visibility</p:attrName>
                                        </p:attrNameLst>
                                      </p:cBhvr>
                                      <p:to>
                                        <p:strVal val="visible"/>
                                      </p:to>
                                    </p:set>
                                    <p:animEffect transition="in" filter="fade">
                                      <p:cBhvr>
                                        <p:cTn id="46" dur="350"/>
                                        <p:tgtEl>
                                          <p:spTgt spid="15"/>
                                        </p:tgtEl>
                                      </p:cBhvr>
                                    </p:animEffect>
                                  </p:childTnLst>
                                </p:cTn>
                              </p:par>
                              <p:par>
                                <p:cTn id="47" presetID="10" presetClass="entr" presetSubtype="0" fill="hold" grpId="0" nodeType="withEffect">
                                  <p:stCondLst>
                                    <p:cond delay="92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350"/>
                                        <p:tgtEl>
                                          <p:spTgt spid="16"/>
                                        </p:tgtEl>
                                      </p:cBhvr>
                                    </p:animEffect>
                                  </p:childTnLst>
                                </p:cTn>
                              </p:par>
                              <p:par>
                                <p:cTn id="50" presetID="10" presetClass="entr" presetSubtype="0" fill="hold" grpId="0" nodeType="withEffect">
                                  <p:stCondLst>
                                    <p:cond delay="96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350"/>
                                        <p:tgtEl>
                                          <p:spTgt spid="17"/>
                                        </p:tgtEl>
                                      </p:cBhvr>
                                    </p:animEffect>
                                  </p:childTnLst>
                                </p:cTn>
                              </p:par>
                              <p:par>
                                <p:cTn id="53" presetID="10" presetClass="entr" presetSubtype="0" fill="hold" grpId="0" nodeType="withEffect">
                                  <p:stCondLst>
                                    <p:cond delay="102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3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3F4F0"/>
        </a:solidFill>
      </p:bgPr>
    </p:bg>
    <p:spTree>
      <p:nvGrpSpPr>
        <p:cNvPr id="1" name=""/>
        <p:cNvGrpSpPr/>
        <p:nvPr/>
      </p:nvGrpSpPr>
      <p:grpSpPr>
        <a:xfrm>
          <a:off x="0" y="0"/>
          <a:ext cx="0" cy="0"/>
          <a:chOff x="0" y="0"/>
          <a:chExt cx="0" cy="0"/>
        </a:xfrm>
      </p:grpSpPr>
      <p:pic>
        <p:nvPicPr>
          <p:cNvPr id="2" name="studio-4-atrium" descr="Generated architectural photograph of an atrium and staircase, illustrating a fictional workplace.">    </p:cNvPr>
          <p:cNvPicPr>
            <a:picLocks noChangeAspect="1"/>
          </p:cNvPicPr>
          <p:nvPr/>
        </p:nvPicPr>
        <p:blipFill>
          <a:blip r:embed="rId1"/>
          <a:srcRect l="0" r="0" t="0" b="0"/>
          <a:stretch/>
        </p:blipFill>
        <p:spPr>
          <a:xfrm>
            <a:off x="5334000" y="1333500"/>
            <a:ext cx="6187440" cy="4648200"/>
          </a:xfrm>
          <a:prstGeom prst="rect">
            <a:avLst/>
          </a:prstGeom>
        </p:spPr>
      </p:pic>
      <p:sp>
        <p:nvSpPr>
          <p:cNvPr id="3" name="studio-4-photo-title"/>
          <p:cNvSpPr/>
          <p:nvPr/>
        </p:nvSpPr>
        <p:spPr>
          <a:xfrm>
            <a:off x="670560" y="1676400"/>
            <a:ext cx="4191000" cy="1828800"/>
          </a:xfrm>
          <a:prstGeom prst="rect">
            <a:avLst/>
          </a:prstGeom>
          <a:noFill/>
          <a:ln/>
        </p:spPr>
        <p:txBody>
          <a:bodyPr wrap="square" lIns="0" tIns="0" rIns="0" bIns="0" rtlCol="0" anchor="t"/>
          <a:lstStyle/>
          <a:p>
            <a:pPr indent="0" marL="0">
              <a:lnSpc>
                <a:spcPct val="105000"/>
              </a:lnSpc>
              <a:buNone/>
            </a:pPr>
            <a:r>
              <a:rPr lang="en-US" sz="3840" b="1" dirty="0">
                <a:solidFill>
                  <a:srgbClr val="14233A"/>
                </a:solidFill>
                <a:latin typeface="Arial" pitchFamily="34" charset="0"/>
                <a:ea typeface="Arial" pitchFamily="34" charset="-122"/>
                <a:cs typeface="Arial" pitchFamily="34" charset="-120"/>
              </a:rPr>
              <a:t>Capacity for</a:t>
            </a:r>
            <a:endParaRPr lang="en-US" sz="3840" dirty="0"/>
          </a:p>
          <a:p>
            <a:pPr indent="0" marL="0">
              <a:lnSpc>
                <a:spcPct val="105000"/>
              </a:lnSpc>
              <a:buNone/>
            </a:pPr>
            <a:r>
              <a:rPr lang="en-US" sz="3840" b="1" dirty="0">
                <a:solidFill>
                  <a:srgbClr val="14233A"/>
                </a:solidFill>
                <a:latin typeface="Arial" pitchFamily="34" charset="0"/>
                <a:ea typeface="Arial" pitchFamily="34" charset="-122"/>
                <a:cs typeface="Arial" pitchFamily="34" charset="-120"/>
              </a:rPr>
              <a:t>the next quarter</a:t>
            </a:r>
            <a:endParaRPr lang="en-US" sz="3840" dirty="0"/>
          </a:p>
        </p:txBody>
      </p:sp>
      <p:sp>
        <p:nvSpPr>
          <p:cNvPr id="4" name="studio-4-photo-body"/>
          <p:cNvSpPr/>
          <p:nvPr/>
        </p:nvSpPr>
        <p:spPr>
          <a:xfrm>
            <a:off x="701040" y="3962400"/>
            <a:ext cx="4038600" cy="1333500"/>
          </a:xfrm>
          <a:prstGeom prst="rect">
            <a:avLst/>
          </a:prstGeom>
          <a:noFill/>
          <a:ln/>
        </p:spPr>
        <p:txBody>
          <a:bodyPr wrap="square" lIns="0" tIns="0" rIns="0" bIns="0" rtlCol="0" anchor="t"/>
          <a:lstStyle/>
          <a:p>
            <a:pPr indent="0" marL="0">
              <a:lnSpc>
                <a:spcPct val="105000"/>
              </a:lnSpc>
              <a:buNone/>
            </a:pPr>
            <a:r>
              <a:rPr lang="en-US" sz="1800" dirty="0">
                <a:solidFill>
                  <a:srgbClr val="14233A"/>
                </a:solidFill>
                <a:latin typeface="Arial" pitchFamily="34" charset="0"/>
                <a:ea typeface="Arial" pitchFamily="34" charset="-122"/>
                <a:cs typeface="Arial" pitchFamily="34" charset="-120"/>
              </a:rPr>
              <a:t>Proposal: reserve two specialists</a:t>
            </a:r>
            <a:endParaRPr lang="en-US" sz="1800" dirty="0"/>
          </a:p>
          <a:p>
            <a:pPr indent="0" marL="0">
              <a:lnSpc>
                <a:spcPct val="105000"/>
              </a:lnSpc>
              <a:buNone/>
            </a:pPr>
            <a:r>
              <a:rPr lang="en-US" sz="1800" dirty="0">
                <a:solidFill>
                  <a:srgbClr val="14233A"/>
                </a:solidFill>
                <a:latin typeface="Arial" pitchFamily="34" charset="0"/>
                <a:ea typeface="Arial" pitchFamily="34" charset="-122"/>
                <a:cs typeface="Arial" pitchFamily="34" charset="-120"/>
              </a:rPr>
              <a:t>for weekly delivery reviews.</a:t>
            </a:r>
            <a:endParaRPr lang="en-US" sz="1800" dirty="0"/>
          </a:p>
          <a:p>
            <a:pPr indent="0" marL="0">
              <a:lnSpc>
                <a:spcPct val="105000"/>
              </a:lnSpc>
              <a:buNone/>
            </a:pPr>
            <a:r>
              <a:rPr lang="en-US" sz="1800" dirty="0">
                <a:solidFill>
                  <a:srgbClr val="14233A"/>
                </a:solidFill>
                <a:latin typeface="Arial" pitchFamily="34" charset="0"/>
                <a:ea typeface="Arial" pitchFamily="34" charset="-122"/>
                <a:cs typeface="Arial" pitchFamily="34" charset="-120"/>
              </a:rPr>
              <a:t>Keep the client review monthly.</a:t>
            </a:r>
            <a:endParaRPr lang="en-US" sz="1800" dirty="0"/>
          </a:p>
        </p:txBody>
      </p:sp>
      <p:sp>
        <p:nvSpPr>
          <p:cNvPr id="5" name="studio-4-image-note"/>
          <p:cNvSpPr/>
          <p:nvPr/>
        </p:nvSpPr>
        <p:spPr>
          <a:xfrm>
            <a:off x="5334000" y="6065520"/>
            <a:ext cx="6172200" cy="213360"/>
          </a:xfrm>
          <a:prstGeom prst="rect">
            <a:avLst/>
          </a:prstGeom>
          <a:noFill/>
          <a:ln/>
        </p:spPr>
        <p:txBody>
          <a:bodyPr wrap="square" lIns="0" tIns="0" rIns="0" bIns="0" rtlCol="0" anchor="t"/>
          <a:lstStyle/>
          <a:p>
            <a:pPr indent="0" marL="0">
              <a:lnSpc>
                <a:spcPct val="105000"/>
              </a:lnSpc>
              <a:buNone/>
            </a:pPr>
            <a:r>
              <a:rPr lang="en-US" sz="1080" dirty="0">
                <a:solidFill>
                  <a:srgbClr val="14233A"/>
                </a:solidFill>
                <a:latin typeface="Arial" pitchFamily="34" charset="0"/>
                <a:ea typeface="Arial" pitchFamily="34" charset="-122"/>
                <a:cs typeface="Arial" pitchFamily="34" charset="-120"/>
              </a:rPr>
              <a:t>Generated illustration of a fictional workplace.</a:t>
            </a:r>
            <a:endParaRPr lang="en-US" sz="1080" dirty="0"/>
          </a:p>
        </p:txBody>
      </p:sp>
      <p:sp>
        <p:nvSpPr>
          <p:cNvPr id="6" name="studio-4-disclosure"/>
          <p:cNvSpPr/>
          <p:nvPr/>
        </p:nvSpPr>
        <p:spPr>
          <a:xfrm>
            <a:off x="670560" y="6385560"/>
            <a:ext cx="9144000" cy="213360"/>
          </a:xfrm>
          <a:prstGeom prst="rect">
            <a:avLst/>
          </a:prstGeom>
          <a:noFill/>
          <a:ln/>
        </p:spPr>
        <p:txBody>
          <a:bodyPr wrap="square" lIns="0" tIns="0" rIns="0" bIns="0" rtlCol="0" anchor="t"/>
          <a:lstStyle/>
          <a:p>
            <a:pPr indent="0" marL="0">
              <a:lnSpc>
                <a:spcPct val="105000"/>
              </a:lnSpc>
              <a:buNone/>
            </a:pPr>
            <a:r>
              <a:rPr lang="en-US" sz="1140" dirty="0">
                <a:solidFill>
                  <a:srgbClr val="14233A"/>
                </a:solidFill>
                <a:latin typeface="Arial" pitchFamily="34" charset="0"/>
                <a:ea typeface="Arial" pitchFamily="34" charset="-122"/>
                <a:cs typeface="Arial" pitchFamily="34" charset="-120"/>
              </a:rPr>
              <a:t>Illustrative sample. Northstar is fictional.</a:t>
            </a:r>
            <a:endParaRPr lang="en-US" sz="1140" dirty="0"/>
          </a:p>
        </p:txBody>
      </p:sp>
      <p:sp>
        <p:nvSpPr>
          <p:cNvPr id="7" name="studio-4-page"/>
          <p:cNvSpPr/>
          <p:nvPr/>
        </p:nvSpPr>
        <p:spPr>
          <a:xfrm>
            <a:off x="11125200" y="6385560"/>
            <a:ext cx="533400" cy="213360"/>
          </a:xfrm>
          <a:prstGeom prst="rect">
            <a:avLst/>
          </a:prstGeom>
          <a:noFill/>
          <a:ln/>
        </p:spPr>
        <p:txBody>
          <a:bodyPr wrap="square" lIns="0" tIns="0" rIns="0" bIns="0" rtlCol="0" anchor="t"/>
          <a:lstStyle/>
          <a:p>
            <a:pPr indent="0" marL="0">
              <a:lnSpc>
                <a:spcPct val="105000"/>
              </a:lnSpc>
              <a:buNone/>
            </a:pPr>
            <a:r>
              <a:rPr lang="en-US" sz="1140" dirty="0">
                <a:solidFill>
                  <a:srgbClr val="14233A"/>
                </a:solidFill>
                <a:latin typeface="Arial" pitchFamily="34" charset="0"/>
                <a:ea typeface="Arial" pitchFamily="34" charset="-122"/>
                <a:cs typeface="Arial" pitchFamily="34" charset="-120"/>
              </a:rPr>
              <a:t>05</a:t>
            </a:r>
            <a:endParaRPr lang="en-US" sz="1140" dirty="0"/>
          </a:p>
        </p:txBody>
      </p:sp>
    </p:spTree>
  </p:cSld>
  <p:clrMapOvr>
    <a:masterClrMapping/>
  </p:clrMapOvr>
  <p:transition xmlns:p14="http://schemas.microsoft.com/office/powerpoint/2010/main" spd="fast" p14:dur="32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50"/>
                                        <p:tgtEl>
                                          <p:spTgt spid="2"/>
                                        </p:tgtEl>
                                      </p:cBhvr>
                                    </p:animEffect>
                                  </p:childTnLst>
                                </p:cTn>
                              </p:par>
                              <p:par>
                                <p:cTn id="8" presetID="10" presetClass="entr" presetSubtype="0" fill="hold" grpId="0" nodeType="withEffect">
                                  <p:stCondLst>
                                    <p:cond delay="18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350"/>
                                        <p:tgtEl>
                                          <p:spTgt spid="3"/>
                                        </p:tgtEl>
                                      </p:cBhvr>
                                    </p:animEffect>
                                  </p:childTnLst>
                                </p:cTn>
                              </p:par>
                              <p:par>
                                <p:cTn id="11" presetID="10" presetClass="entr" presetSubtype="0" fill="hold" grpId="0" nodeType="withEffect">
                                  <p:stCondLst>
                                    <p:cond delay="42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3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3F4F0"/>
        </a:solidFill>
      </p:bgPr>
    </p:bg>
    <p:spTree>
      <p:nvGrpSpPr>
        <p:cNvPr id="1" name=""/>
        <p:cNvGrpSpPr/>
        <p:nvPr/>
      </p:nvGrpSpPr>
      <p:grpSpPr>
        <a:xfrm>
          <a:off x="0" y="0"/>
          <a:ext cx="0" cy="0"/>
          <a:chOff x="0" y="0"/>
          <a:chExt cx="0" cy="0"/>
        </a:xfrm>
      </p:grpSpPr>
      <p:sp>
        <p:nvSpPr>
          <p:cNvPr id="2" name="studio-5-title"/>
          <p:cNvSpPr/>
          <p:nvPr/>
        </p:nvSpPr>
        <p:spPr>
          <a:xfrm>
            <a:off x="670560" y="838200"/>
            <a:ext cx="10896600" cy="1295400"/>
          </a:xfrm>
          <a:prstGeom prst="rect">
            <a:avLst/>
          </a:prstGeom>
          <a:noFill/>
          <a:ln/>
        </p:spPr>
        <p:txBody>
          <a:bodyPr wrap="square" lIns="0" tIns="0" rIns="0" bIns="0" rtlCol="0" anchor="t"/>
          <a:lstStyle/>
          <a:p>
            <a:pPr indent="0" marL="0">
              <a:lnSpc>
                <a:spcPct val="105000"/>
              </a:lnSpc>
              <a:buNone/>
            </a:pPr>
            <a:r>
              <a:rPr lang="en-US" sz="3600" b="1" dirty="0">
                <a:solidFill>
                  <a:srgbClr val="14233A"/>
                </a:solidFill>
                <a:latin typeface="Arial" pitchFamily="34" charset="0"/>
                <a:ea typeface="Arial" pitchFamily="34" charset="-122"/>
                <a:cs typeface="Arial" pitchFamily="34" charset="-120"/>
              </a:rPr>
              <a:t>Owners and dates make the plan actionable</a:t>
            </a:r>
            <a:endParaRPr lang="en-US" sz="3600" dirty="0"/>
          </a:p>
        </p:txBody>
      </p:sp>
      <p:sp>
        <p:nvSpPr>
          <p:cNvPr id="3" name="studio-5-table-intro"/>
          <p:cNvSpPr/>
          <p:nvPr/>
        </p:nvSpPr>
        <p:spPr>
          <a:xfrm>
            <a:off x="685800" y="1874520"/>
            <a:ext cx="10668000" cy="381000"/>
          </a:xfrm>
          <a:prstGeom prst="rect">
            <a:avLst/>
          </a:prstGeom>
          <a:noFill/>
          <a:ln/>
        </p:spPr>
        <p:txBody>
          <a:bodyPr wrap="square" lIns="0" tIns="0" rIns="0" bIns="0" rtlCol="0" anchor="t"/>
          <a:lstStyle/>
          <a:p>
            <a:pPr indent="0" marL="0">
              <a:lnSpc>
                <a:spcPct val="105000"/>
              </a:lnSpc>
              <a:buNone/>
            </a:pPr>
            <a:r>
              <a:rPr lang="en-US" sz="1860" dirty="0">
                <a:solidFill>
                  <a:srgbClr val="14233A"/>
                </a:solidFill>
                <a:latin typeface="Arial" pitchFamily="34" charset="0"/>
                <a:ea typeface="Arial" pitchFamily="34" charset="-122"/>
                <a:cs typeface="Arial" pitchFamily="34" charset="-120"/>
              </a:rPr>
              <a:t>Illustrative Q4 plan for the delivery team</a:t>
            </a:r>
            <a:endParaRPr lang="en-US" sz="1860" dirty="0"/>
          </a:p>
        </p:txBody>
      </p:sp>
      <p:graphicFrame>
        <p:nvGraphicFramePr>
          <p:cNvPr id="7" name="studio-5-actions"/>
          <p:cNvGraphicFramePr>
            <a:graphicFrameLocks noGrp="1"/>
          </p:cNvGraphicFramePr>
          <p:nvPr>
            <p:extLst>
              <p:ext uri="{D42A27DB-BD31-4B8C-83A1-F6EECF244321}">
                <p14:modId xmlns:p14="http://schemas.microsoft.com/office/powerpoint/2010/main" val="1579011935"/>
              </p:ext>
            </p:extLst>
          </p:nvPr>
        </p:nvGraphicFramePr>
        <p:xfrm>
          <a:off x="670560" y="2667000"/>
          <a:ext cx="10850880" cy="2499360"/>
        </p:xfrm>
        <a:graphic>
          <a:graphicData uri="http://schemas.openxmlformats.org/drawingml/2006/table">
            <a:tbl>
              <a:tblPr/>
              <a:tblGrid>
                <a:gridCol w="5859475"/>
                <a:gridCol w="2604211"/>
                <a:gridCol w="2387194"/>
              </a:tblGrid>
              <a:tr h="624840">
                <a:tc>
                  <a:txBody>
                    <a:bodyPr/>
                    <a:lstStyle/>
                    <a:p>
                      <a:pPr indent="0" marL="0">
                        <a:buNone/>
                      </a:pPr>
                      <a:r>
                        <a:rPr lang="en-US" sz="1600" b="1" dirty="0">
                          <a:solidFill>
                            <a:srgbClr val="F3F4F0"/>
                          </a:solidFill>
                          <a:latin typeface="Arial" pitchFamily="34" charset="0"/>
                          <a:ea typeface="Arial" pitchFamily="34" charset="-122"/>
                          <a:cs typeface="Arial" pitchFamily="34" charset="-120"/>
                        </a:rPr>
                        <a:t>Action</a:t>
                      </a:r>
                      <a:endParaRPr lang="en-US" sz="1600" dirty="0">
                        <a:latin typeface="Arial" charset="0"/>
                        <a:ea typeface="Arial" charset="0"/>
                        <a:cs typeface="Arial" charset="0"/>
                      </a:endParaRPr>
                    </a:p>
                  </a:txBody>
                  <a:tcPr marL="128016" marR="128016" marT="118872" marB="118872" anchor="ctr">
                    <a:lnL w="7620" cap="flat" cmpd="sng" algn="ctr">
                      <a:solidFill>
                        <a:srgbClr val="D1D5CA"/>
                      </a:solidFill>
                      <a:prstDash val="solid"/>
                      <a:round/>
                      <a:headEnd type="none" w="med" len="med"/>
                      <a:tailEnd type="none" w="med" len="med"/>
                    </a:lnL>
                    <a:lnR w="7620" cap="flat" cmpd="sng" algn="ctr">
                      <a:solidFill>
                        <a:srgbClr val="D1D5CA"/>
                      </a:solidFill>
                      <a:prstDash val="solid"/>
                      <a:round/>
                      <a:headEnd type="none" w="med" len="med"/>
                      <a:tailEnd type="none" w="med" len="med"/>
                    </a:lnR>
                    <a:lnT w="7620" cap="flat" cmpd="sng" algn="ctr">
                      <a:solidFill>
                        <a:srgbClr val="D1D5CA"/>
                      </a:solidFill>
                      <a:prstDash val="solid"/>
                      <a:round/>
                      <a:headEnd type="none" w="med" len="med"/>
                      <a:tailEnd type="none" w="med" len="med"/>
                    </a:lnT>
                    <a:lnB w="7620" cap="flat" cmpd="sng" algn="ctr">
                      <a:solidFill>
                        <a:srgbClr val="D1D5CA"/>
                      </a:solidFill>
                      <a:prstDash val="solid"/>
                      <a:round/>
                      <a:headEnd type="none" w="med" len="med"/>
                      <a:tailEnd type="none" w="med" len="med"/>
                    </a:lnB>
                    <a:solidFill>
                      <a:srgbClr val="244AF0"/>
                    </a:solidFill>
                  </a:tcPr>
                </a:tc>
                <a:tc>
                  <a:txBody>
                    <a:bodyPr/>
                    <a:lstStyle/>
                    <a:p>
                      <a:pPr indent="0" marL="0">
                        <a:buNone/>
                      </a:pPr>
                      <a:r>
                        <a:rPr lang="en-US" sz="1600" b="1" dirty="0">
                          <a:solidFill>
                            <a:srgbClr val="F3F4F0"/>
                          </a:solidFill>
                          <a:latin typeface="Arial" pitchFamily="34" charset="0"/>
                          <a:ea typeface="Arial" pitchFamily="34" charset="-122"/>
                          <a:cs typeface="Arial" pitchFamily="34" charset="-120"/>
                        </a:rPr>
                        <a:t>Owner</a:t>
                      </a:r>
                      <a:endParaRPr lang="en-US" sz="1600" dirty="0">
                        <a:latin typeface="Arial" charset="0"/>
                        <a:ea typeface="Arial" charset="0"/>
                        <a:cs typeface="Arial" charset="0"/>
                      </a:endParaRPr>
                    </a:p>
                  </a:txBody>
                  <a:tcPr marL="128016" marR="128016" marT="118872" marB="118872" anchor="ctr">
                    <a:lnL w="7620" cap="flat" cmpd="sng" algn="ctr">
                      <a:solidFill>
                        <a:srgbClr val="D1D5CA"/>
                      </a:solidFill>
                      <a:prstDash val="solid"/>
                      <a:round/>
                      <a:headEnd type="none" w="med" len="med"/>
                      <a:tailEnd type="none" w="med" len="med"/>
                    </a:lnL>
                    <a:lnR w="7620" cap="flat" cmpd="sng" algn="ctr">
                      <a:solidFill>
                        <a:srgbClr val="D1D5CA"/>
                      </a:solidFill>
                      <a:prstDash val="solid"/>
                      <a:round/>
                      <a:headEnd type="none" w="med" len="med"/>
                      <a:tailEnd type="none" w="med" len="med"/>
                    </a:lnR>
                    <a:lnT w="7620" cap="flat" cmpd="sng" algn="ctr">
                      <a:solidFill>
                        <a:srgbClr val="D1D5CA"/>
                      </a:solidFill>
                      <a:prstDash val="solid"/>
                      <a:round/>
                      <a:headEnd type="none" w="med" len="med"/>
                      <a:tailEnd type="none" w="med" len="med"/>
                    </a:lnT>
                    <a:lnB w="7620" cap="flat" cmpd="sng" algn="ctr">
                      <a:solidFill>
                        <a:srgbClr val="D1D5CA"/>
                      </a:solidFill>
                      <a:prstDash val="solid"/>
                      <a:round/>
                      <a:headEnd type="none" w="med" len="med"/>
                      <a:tailEnd type="none" w="med" len="med"/>
                    </a:lnB>
                    <a:solidFill>
                      <a:srgbClr val="244AF0"/>
                    </a:solidFill>
                  </a:tcPr>
                </a:tc>
                <a:tc>
                  <a:txBody>
                    <a:bodyPr/>
                    <a:lstStyle/>
                    <a:p>
                      <a:pPr indent="0" marL="0">
                        <a:buNone/>
                      </a:pPr>
                      <a:r>
                        <a:rPr lang="en-US" sz="1600" b="1" dirty="0">
                          <a:solidFill>
                            <a:srgbClr val="F3F4F0"/>
                          </a:solidFill>
                          <a:latin typeface="Arial" pitchFamily="34" charset="0"/>
                          <a:ea typeface="Arial" pitchFamily="34" charset="-122"/>
                          <a:cs typeface="Arial" pitchFamily="34" charset="-120"/>
                        </a:rPr>
                        <a:t>Due</a:t>
                      </a:r>
                      <a:endParaRPr lang="en-US" sz="1600" dirty="0">
                        <a:latin typeface="Arial" charset="0"/>
                        <a:ea typeface="Arial" charset="0"/>
                        <a:cs typeface="Arial" charset="0"/>
                      </a:endParaRPr>
                    </a:p>
                  </a:txBody>
                  <a:tcPr marL="128016" marR="128016" marT="118872" marB="118872" anchor="ctr">
                    <a:lnL w="7620" cap="flat" cmpd="sng" algn="ctr">
                      <a:solidFill>
                        <a:srgbClr val="D1D5CA"/>
                      </a:solidFill>
                      <a:prstDash val="solid"/>
                      <a:round/>
                      <a:headEnd type="none" w="med" len="med"/>
                      <a:tailEnd type="none" w="med" len="med"/>
                    </a:lnL>
                    <a:lnR w="7620" cap="flat" cmpd="sng" algn="ctr">
                      <a:solidFill>
                        <a:srgbClr val="D1D5CA"/>
                      </a:solidFill>
                      <a:prstDash val="solid"/>
                      <a:round/>
                      <a:headEnd type="none" w="med" len="med"/>
                      <a:tailEnd type="none" w="med" len="med"/>
                    </a:lnR>
                    <a:lnT w="7620" cap="flat" cmpd="sng" algn="ctr">
                      <a:solidFill>
                        <a:srgbClr val="D1D5CA"/>
                      </a:solidFill>
                      <a:prstDash val="solid"/>
                      <a:round/>
                      <a:headEnd type="none" w="med" len="med"/>
                      <a:tailEnd type="none" w="med" len="med"/>
                    </a:lnT>
                    <a:lnB w="7620" cap="flat" cmpd="sng" algn="ctr">
                      <a:solidFill>
                        <a:srgbClr val="D1D5CA"/>
                      </a:solidFill>
                      <a:prstDash val="solid"/>
                      <a:round/>
                      <a:headEnd type="none" w="med" len="med"/>
                      <a:tailEnd type="none" w="med" len="med"/>
                    </a:lnB>
                    <a:solidFill>
                      <a:srgbClr val="244AF0"/>
                    </a:solidFill>
                  </a:tcPr>
                </a:tc>
              </a:tr>
              <a:tr h="624840">
                <a:tc>
                  <a:txBody>
                    <a:bodyPr/>
                    <a:lstStyle/>
                    <a:p>
                      <a:pPr indent="0" marL="0">
                        <a:buNone/>
                      </a:pPr>
                      <a:r>
                        <a:rPr lang="en-US" sz="1600" dirty="0">
                          <a:solidFill>
                            <a:srgbClr val="14233A"/>
                          </a:solidFill>
                          <a:latin typeface="Arial" pitchFamily="34" charset="0"/>
                          <a:ea typeface="Arial" pitchFamily="34" charset="-122"/>
                          <a:cs typeface="Arial" pitchFamily="34" charset="-120"/>
                        </a:rPr>
                        <a:t>Weekly delivery review</a:t>
                      </a:r>
                      <a:endParaRPr lang="en-US" sz="1600" dirty="0">
                        <a:latin typeface="Arial" charset="0"/>
                        <a:ea typeface="Arial" charset="0"/>
                        <a:cs typeface="Arial" charset="0"/>
                      </a:endParaRPr>
                    </a:p>
                  </a:txBody>
                  <a:tcPr marL="128016" marR="128016" marT="118872" marB="118872" anchor="ctr">
                    <a:lnL w="7620" cap="flat" cmpd="sng" algn="ctr">
                      <a:solidFill>
                        <a:srgbClr val="D1D5CA"/>
                      </a:solidFill>
                      <a:prstDash val="solid"/>
                      <a:round/>
                      <a:headEnd type="none" w="med" len="med"/>
                      <a:tailEnd type="none" w="med" len="med"/>
                    </a:lnL>
                    <a:lnR w="7620" cap="flat" cmpd="sng" algn="ctr">
                      <a:solidFill>
                        <a:srgbClr val="D1D5CA"/>
                      </a:solidFill>
                      <a:prstDash val="solid"/>
                      <a:round/>
                      <a:headEnd type="none" w="med" len="med"/>
                      <a:tailEnd type="none" w="med" len="med"/>
                    </a:lnR>
                    <a:lnT w="7620" cap="flat" cmpd="sng" algn="ctr">
                      <a:solidFill>
                        <a:srgbClr val="D1D5CA"/>
                      </a:solidFill>
                      <a:prstDash val="solid"/>
                      <a:round/>
                      <a:headEnd type="none" w="med" len="med"/>
                      <a:tailEnd type="none" w="med" len="med"/>
                    </a:lnT>
                    <a:lnB w="7620" cap="flat" cmpd="sng" algn="ctr">
                      <a:solidFill>
                        <a:srgbClr val="D1D5CA"/>
                      </a:solidFill>
                      <a:prstDash val="solid"/>
                      <a:round/>
                      <a:headEnd type="none" w="med" len="med"/>
                      <a:tailEnd type="none" w="med" len="med"/>
                    </a:lnB>
                    <a:solidFill>
                      <a:srgbClr val="F3F4F0"/>
                    </a:solidFill>
                  </a:tcPr>
                </a:tc>
                <a:tc>
                  <a:txBody>
                    <a:bodyPr/>
                    <a:lstStyle/>
                    <a:p>
                      <a:pPr indent="0" marL="0">
                        <a:buNone/>
                      </a:pPr>
                      <a:r>
                        <a:rPr lang="en-US" sz="1600" dirty="0">
                          <a:solidFill>
                            <a:srgbClr val="14233A"/>
                          </a:solidFill>
                          <a:latin typeface="Arial" pitchFamily="34" charset="0"/>
                          <a:ea typeface="Arial" pitchFamily="34" charset="-122"/>
                          <a:cs typeface="Arial" pitchFamily="34" charset="-120"/>
                        </a:rPr>
                        <a:t>Maya Chen</a:t>
                      </a:r>
                      <a:endParaRPr lang="en-US" sz="1600" dirty="0">
                        <a:latin typeface="Arial" charset="0"/>
                        <a:ea typeface="Arial" charset="0"/>
                        <a:cs typeface="Arial" charset="0"/>
                      </a:endParaRPr>
                    </a:p>
                  </a:txBody>
                  <a:tcPr marL="128016" marR="128016" marT="118872" marB="118872" anchor="ctr">
                    <a:lnL w="7620" cap="flat" cmpd="sng" algn="ctr">
                      <a:solidFill>
                        <a:srgbClr val="D1D5CA"/>
                      </a:solidFill>
                      <a:prstDash val="solid"/>
                      <a:round/>
                      <a:headEnd type="none" w="med" len="med"/>
                      <a:tailEnd type="none" w="med" len="med"/>
                    </a:lnL>
                    <a:lnR w="7620" cap="flat" cmpd="sng" algn="ctr">
                      <a:solidFill>
                        <a:srgbClr val="D1D5CA"/>
                      </a:solidFill>
                      <a:prstDash val="solid"/>
                      <a:round/>
                      <a:headEnd type="none" w="med" len="med"/>
                      <a:tailEnd type="none" w="med" len="med"/>
                    </a:lnR>
                    <a:lnT w="7620" cap="flat" cmpd="sng" algn="ctr">
                      <a:solidFill>
                        <a:srgbClr val="D1D5CA"/>
                      </a:solidFill>
                      <a:prstDash val="solid"/>
                      <a:round/>
                      <a:headEnd type="none" w="med" len="med"/>
                      <a:tailEnd type="none" w="med" len="med"/>
                    </a:lnT>
                    <a:lnB w="7620" cap="flat" cmpd="sng" algn="ctr">
                      <a:solidFill>
                        <a:srgbClr val="D1D5CA"/>
                      </a:solidFill>
                      <a:prstDash val="solid"/>
                      <a:round/>
                      <a:headEnd type="none" w="med" len="med"/>
                      <a:tailEnd type="none" w="med" len="med"/>
                    </a:lnB>
                    <a:solidFill>
                      <a:srgbClr val="F3F4F0"/>
                    </a:solidFill>
                  </a:tcPr>
                </a:tc>
                <a:tc>
                  <a:txBody>
                    <a:bodyPr/>
                    <a:lstStyle/>
                    <a:p>
                      <a:pPr indent="0" marL="0">
                        <a:buNone/>
                      </a:pPr>
                      <a:r>
                        <a:rPr lang="en-US" sz="1600" dirty="0">
                          <a:solidFill>
                            <a:srgbClr val="14233A"/>
                          </a:solidFill>
                          <a:latin typeface="Arial" pitchFamily="34" charset="0"/>
                          <a:ea typeface="Arial" pitchFamily="34" charset="-122"/>
                          <a:cs typeface="Arial" pitchFamily="34" charset="-120"/>
                        </a:rPr>
                        <a:t>7 Oct 2026</a:t>
                      </a:r>
                      <a:endParaRPr lang="en-US" sz="1600" dirty="0">
                        <a:latin typeface="Arial" charset="0"/>
                        <a:ea typeface="Arial" charset="0"/>
                        <a:cs typeface="Arial" charset="0"/>
                      </a:endParaRPr>
                    </a:p>
                  </a:txBody>
                  <a:tcPr marL="128016" marR="128016" marT="118872" marB="118872" anchor="ctr">
                    <a:lnL w="7620" cap="flat" cmpd="sng" algn="ctr">
                      <a:solidFill>
                        <a:srgbClr val="D1D5CA"/>
                      </a:solidFill>
                      <a:prstDash val="solid"/>
                      <a:round/>
                      <a:headEnd type="none" w="med" len="med"/>
                      <a:tailEnd type="none" w="med" len="med"/>
                    </a:lnL>
                    <a:lnR w="7620" cap="flat" cmpd="sng" algn="ctr">
                      <a:solidFill>
                        <a:srgbClr val="D1D5CA"/>
                      </a:solidFill>
                      <a:prstDash val="solid"/>
                      <a:round/>
                      <a:headEnd type="none" w="med" len="med"/>
                      <a:tailEnd type="none" w="med" len="med"/>
                    </a:lnR>
                    <a:lnT w="7620" cap="flat" cmpd="sng" algn="ctr">
                      <a:solidFill>
                        <a:srgbClr val="D1D5CA"/>
                      </a:solidFill>
                      <a:prstDash val="solid"/>
                      <a:round/>
                      <a:headEnd type="none" w="med" len="med"/>
                      <a:tailEnd type="none" w="med" len="med"/>
                    </a:lnT>
                    <a:lnB w="7620" cap="flat" cmpd="sng" algn="ctr">
                      <a:solidFill>
                        <a:srgbClr val="D1D5CA"/>
                      </a:solidFill>
                      <a:prstDash val="solid"/>
                      <a:round/>
                      <a:headEnd type="none" w="med" len="med"/>
                      <a:tailEnd type="none" w="med" len="med"/>
                    </a:lnB>
                    <a:solidFill>
                      <a:srgbClr val="F3F4F0"/>
                    </a:solidFill>
                  </a:tcPr>
                </a:tc>
              </a:tr>
              <a:tr h="624840">
                <a:tc>
                  <a:txBody>
                    <a:bodyPr/>
                    <a:lstStyle/>
                    <a:p>
                      <a:pPr indent="0" marL="0">
                        <a:buNone/>
                      </a:pPr>
                      <a:r>
                        <a:rPr lang="en-US" sz="1600" dirty="0">
                          <a:solidFill>
                            <a:srgbClr val="14233A"/>
                          </a:solidFill>
                          <a:latin typeface="Arial" pitchFamily="34" charset="0"/>
                          <a:ea typeface="Arial" pitchFamily="34" charset="-122"/>
                          <a:cs typeface="Arial" pitchFamily="34" charset="-120"/>
                        </a:rPr>
                        <a:t>Release checklist</a:t>
                      </a:r>
                      <a:endParaRPr lang="en-US" sz="1600" dirty="0">
                        <a:latin typeface="Arial" charset="0"/>
                        <a:ea typeface="Arial" charset="0"/>
                        <a:cs typeface="Arial" charset="0"/>
                      </a:endParaRPr>
                    </a:p>
                  </a:txBody>
                  <a:tcPr marL="128016" marR="128016" marT="118872" marB="118872" anchor="ctr">
                    <a:lnL w="7620" cap="flat" cmpd="sng" algn="ctr">
                      <a:solidFill>
                        <a:srgbClr val="D1D5CA"/>
                      </a:solidFill>
                      <a:prstDash val="solid"/>
                      <a:round/>
                      <a:headEnd type="none" w="med" len="med"/>
                      <a:tailEnd type="none" w="med" len="med"/>
                    </a:lnL>
                    <a:lnR w="7620" cap="flat" cmpd="sng" algn="ctr">
                      <a:solidFill>
                        <a:srgbClr val="D1D5CA"/>
                      </a:solidFill>
                      <a:prstDash val="solid"/>
                      <a:round/>
                      <a:headEnd type="none" w="med" len="med"/>
                      <a:tailEnd type="none" w="med" len="med"/>
                    </a:lnR>
                    <a:lnT w="7620" cap="flat" cmpd="sng" algn="ctr">
                      <a:solidFill>
                        <a:srgbClr val="D1D5CA"/>
                      </a:solidFill>
                      <a:prstDash val="solid"/>
                      <a:round/>
                      <a:headEnd type="none" w="med" len="med"/>
                      <a:tailEnd type="none" w="med" len="med"/>
                    </a:lnT>
                    <a:lnB w="7620" cap="flat" cmpd="sng" algn="ctr">
                      <a:solidFill>
                        <a:srgbClr val="D1D5CA"/>
                      </a:solidFill>
                      <a:prstDash val="solid"/>
                      <a:round/>
                      <a:headEnd type="none" w="med" len="med"/>
                      <a:tailEnd type="none" w="med" len="med"/>
                    </a:lnB>
                    <a:solidFill>
                      <a:srgbClr val="F3F4F0"/>
                    </a:solidFill>
                  </a:tcPr>
                </a:tc>
                <a:tc>
                  <a:txBody>
                    <a:bodyPr/>
                    <a:lstStyle/>
                    <a:p>
                      <a:pPr indent="0" marL="0">
                        <a:buNone/>
                      </a:pPr>
                      <a:r>
                        <a:rPr lang="en-US" sz="1600" dirty="0">
                          <a:solidFill>
                            <a:srgbClr val="14233A"/>
                          </a:solidFill>
                          <a:latin typeface="Arial" pitchFamily="34" charset="0"/>
                          <a:ea typeface="Arial" pitchFamily="34" charset="-122"/>
                          <a:cs typeface="Arial" pitchFamily="34" charset="-120"/>
                        </a:rPr>
                        <a:t>Owen Patel</a:t>
                      </a:r>
                      <a:endParaRPr lang="en-US" sz="1600" dirty="0">
                        <a:latin typeface="Arial" charset="0"/>
                        <a:ea typeface="Arial" charset="0"/>
                        <a:cs typeface="Arial" charset="0"/>
                      </a:endParaRPr>
                    </a:p>
                  </a:txBody>
                  <a:tcPr marL="128016" marR="128016" marT="118872" marB="118872" anchor="ctr">
                    <a:lnL w="7620" cap="flat" cmpd="sng" algn="ctr">
                      <a:solidFill>
                        <a:srgbClr val="D1D5CA"/>
                      </a:solidFill>
                      <a:prstDash val="solid"/>
                      <a:round/>
                      <a:headEnd type="none" w="med" len="med"/>
                      <a:tailEnd type="none" w="med" len="med"/>
                    </a:lnL>
                    <a:lnR w="7620" cap="flat" cmpd="sng" algn="ctr">
                      <a:solidFill>
                        <a:srgbClr val="D1D5CA"/>
                      </a:solidFill>
                      <a:prstDash val="solid"/>
                      <a:round/>
                      <a:headEnd type="none" w="med" len="med"/>
                      <a:tailEnd type="none" w="med" len="med"/>
                    </a:lnR>
                    <a:lnT w="7620" cap="flat" cmpd="sng" algn="ctr">
                      <a:solidFill>
                        <a:srgbClr val="D1D5CA"/>
                      </a:solidFill>
                      <a:prstDash val="solid"/>
                      <a:round/>
                      <a:headEnd type="none" w="med" len="med"/>
                      <a:tailEnd type="none" w="med" len="med"/>
                    </a:lnT>
                    <a:lnB w="7620" cap="flat" cmpd="sng" algn="ctr">
                      <a:solidFill>
                        <a:srgbClr val="D1D5CA"/>
                      </a:solidFill>
                      <a:prstDash val="solid"/>
                      <a:round/>
                      <a:headEnd type="none" w="med" len="med"/>
                      <a:tailEnd type="none" w="med" len="med"/>
                    </a:lnB>
                    <a:solidFill>
                      <a:srgbClr val="F3F4F0"/>
                    </a:solidFill>
                  </a:tcPr>
                </a:tc>
                <a:tc>
                  <a:txBody>
                    <a:bodyPr/>
                    <a:lstStyle/>
                    <a:p>
                      <a:pPr indent="0" marL="0">
                        <a:buNone/>
                      </a:pPr>
                      <a:r>
                        <a:rPr lang="en-US" sz="1600" dirty="0">
                          <a:solidFill>
                            <a:srgbClr val="14233A"/>
                          </a:solidFill>
                          <a:latin typeface="Arial" pitchFamily="34" charset="0"/>
                          <a:ea typeface="Arial" pitchFamily="34" charset="-122"/>
                          <a:cs typeface="Arial" pitchFamily="34" charset="-120"/>
                        </a:rPr>
                        <a:t>14 Oct 2026</a:t>
                      </a:r>
                      <a:endParaRPr lang="en-US" sz="1600" dirty="0">
                        <a:latin typeface="Arial" charset="0"/>
                        <a:ea typeface="Arial" charset="0"/>
                        <a:cs typeface="Arial" charset="0"/>
                      </a:endParaRPr>
                    </a:p>
                  </a:txBody>
                  <a:tcPr marL="128016" marR="128016" marT="118872" marB="118872" anchor="ctr">
                    <a:lnL w="7620" cap="flat" cmpd="sng" algn="ctr">
                      <a:solidFill>
                        <a:srgbClr val="D1D5CA"/>
                      </a:solidFill>
                      <a:prstDash val="solid"/>
                      <a:round/>
                      <a:headEnd type="none" w="med" len="med"/>
                      <a:tailEnd type="none" w="med" len="med"/>
                    </a:lnL>
                    <a:lnR w="7620" cap="flat" cmpd="sng" algn="ctr">
                      <a:solidFill>
                        <a:srgbClr val="D1D5CA"/>
                      </a:solidFill>
                      <a:prstDash val="solid"/>
                      <a:round/>
                      <a:headEnd type="none" w="med" len="med"/>
                      <a:tailEnd type="none" w="med" len="med"/>
                    </a:lnR>
                    <a:lnT w="7620" cap="flat" cmpd="sng" algn="ctr">
                      <a:solidFill>
                        <a:srgbClr val="D1D5CA"/>
                      </a:solidFill>
                      <a:prstDash val="solid"/>
                      <a:round/>
                      <a:headEnd type="none" w="med" len="med"/>
                      <a:tailEnd type="none" w="med" len="med"/>
                    </a:lnT>
                    <a:lnB w="7620" cap="flat" cmpd="sng" algn="ctr">
                      <a:solidFill>
                        <a:srgbClr val="D1D5CA"/>
                      </a:solidFill>
                      <a:prstDash val="solid"/>
                      <a:round/>
                      <a:headEnd type="none" w="med" len="med"/>
                      <a:tailEnd type="none" w="med" len="med"/>
                    </a:lnB>
                    <a:solidFill>
                      <a:srgbClr val="F3F4F0"/>
                    </a:solidFill>
                  </a:tcPr>
                </a:tc>
              </a:tr>
              <a:tr h="624840">
                <a:tc>
                  <a:txBody>
                    <a:bodyPr/>
                    <a:lstStyle/>
                    <a:p>
                      <a:pPr indent="0" marL="0">
                        <a:buNone/>
                      </a:pPr>
                      <a:r>
                        <a:rPr lang="en-US" sz="1600" dirty="0">
                          <a:solidFill>
                            <a:srgbClr val="14233A"/>
                          </a:solidFill>
                          <a:latin typeface="Arial" pitchFamily="34" charset="0"/>
                          <a:ea typeface="Arial" pitchFamily="34" charset="-122"/>
                          <a:cs typeface="Arial" pitchFamily="34" charset="-120"/>
                        </a:rPr>
                        <a:t>Monthly client readout</a:t>
                      </a:r>
                      <a:endParaRPr lang="en-US" sz="1600" dirty="0">
                        <a:latin typeface="Arial" charset="0"/>
                        <a:ea typeface="Arial" charset="0"/>
                        <a:cs typeface="Arial" charset="0"/>
                      </a:endParaRPr>
                    </a:p>
                  </a:txBody>
                  <a:tcPr marL="128016" marR="128016" marT="118872" marB="118872" anchor="ctr">
                    <a:lnL w="7620" cap="flat" cmpd="sng" algn="ctr">
                      <a:solidFill>
                        <a:srgbClr val="D1D5CA"/>
                      </a:solidFill>
                      <a:prstDash val="solid"/>
                      <a:round/>
                      <a:headEnd type="none" w="med" len="med"/>
                      <a:tailEnd type="none" w="med" len="med"/>
                    </a:lnL>
                    <a:lnR w="7620" cap="flat" cmpd="sng" algn="ctr">
                      <a:solidFill>
                        <a:srgbClr val="D1D5CA"/>
                      </a:solidFill>
                      <a:prstDash val="solid"/>
                      <a:round/>
                      <a:headEnd type="none" w="med" len="med"/>
                      <a:tailEnd type="none" w="med" len="med"/>
                    </a:lnR>
                    <a:lnT w="7620" cap="flat" cmpd="sng" algn="ctr">
                      <a:solidFill>
                        <a:srgbClr val="D1D5CA"/>
                      </a:solidFill>
                      <a:prstDash val="solid"/>
                      <a:round/>
                      <a:headEnd type="none" w="med" len="med"/>
                      <a:tailEnd type="none" w="med" len="med"/>
                    </a:lnT>
                    <a:lnB w="7620" cap="flat" cmpd="sng" algn="ctr">
                      <a:solidFill>
                        <a:srgbClr val="D1D5CA"/>
                      </a:solidFill>
                      <a:prstDash val="solid"/>
                      <a:round/>
                      <a:headEnd type="none" w="med" len="med"/>
                      <a:tailEnd type="none" w="med" len="med"/>
                    </a:lnB>
                    <a:solidFill>
                      <a:srgbClr val="F3F4F0"/>
                    </a:solidFill>
                  </a:tcPr>
                </a:tc>
                <a:tc>
                  <a:txBody>
                    <a:bodyPr/>
                    <a:lstStyle/>
                    <a:p>
                      <a:pPr indent="0" marL="0">
                        <a:buNone/>
                      </a:pPr>
                      <a:r>
                        <a:rPr lang="en-US" sz="1600" dirty="0">
                          <a:solidFill>
                            <a:srgbClr val="14233A"/>
                          </a:solidFill>
                          <a:latin typeface="Arial" pitchFamily="34" charset="0"/>
                          <a:ea typeface="Arial" pitchFamily="34" charset="-122"/>
                          <a:cs typeface="Arial" pitchFamily="34" charset="-120"/>
                        </a:rPr>
                        <a:t>Sam Rivera</a:t>
                      </a:r>
                      <a:endParaRPr lang="en-US" sz="1600" dirty="0">
                        <a:latin typeface="Arial" charset="0"/>
                        <a:ea typeface="Arial" charset="0"/>
                        <a:cs typeface="Arial" charset="0"/>
                      </a:endParaRPr>
                    </a:p>
                  </a:txBody>
                  <a:tcPr marL="128016" marR="128016" marT="118872" marB="118872" anchor="ctr">
                    <a:lnL w="7620" cap="flat" cmpd="sng" algn="ctr">
                      <a:solidFill>
                        <a:srgbClr val="D1D5CA"/>
                      </a:solidFill>
                      <a:prstDash val="solid"/>
                      <a:round/>
                      <a:headEnd type="none" w="med" len="med"/>
                      <a:tailEnd type="none" w="med" len="med"/>
                    </a:lnL>
                    <a:lnR w="7620" cap="flat" cmpd="sng" algn="ctr">
                      <a:solidFill>
                        <a:srgbClr val="D1D5CA"/>
                      </a:solidFill>
                      <a:prstDash val="solid"/>
                      <a:round/>
                      <a:headEnd type="none" w="med" len="med"/>
                      <a:tailEnd type="none" w="med" len="med"/>
                    </a:lnR>
                    <a:lnT w="7620" cap="flat" cmpd="sng" algn="ctr">
                      <a:solidFill>
                        <a:srgbClr val="D1D5CA"/>
                      </a:solidFill>
                      <a:prstDash val="solid"/>
                      <a:round/>
                      <a:headEnd type="none" w="med" len="med"/>
                      <a:tailEnd type="none" w="med" len="med"/>
                    </a:lnT>
                    <a:lnB w="7620" cap="flat" cmpd="sng" algn="ctr">
                      <a:solidFill>
                        <a:srgbClr val="D1D5CA"/>
                      </a:solidFill>
                      <a:prstDash val="solid"/>
                      <a:round/>
                      <a:headEnd type="none" w="med" len="med"/>
                      <a:tailEnd type="none" w="med" len="med"/>
                    </a:lnB>
                    <a:solidFill>
                      <a:srgbClr val="F3F4F0"/>
                    </a:solidFill>
                  </a:tcPr>
                </a:tc>
                <a:tc>
                  <a:txBody>
                    <a:bodyPr/>
                    <a:lstStyle/>
                    <a:p>
                      <a:pPr indent="0" marL="0">
                        <a:buNone/>
                      </a:pPr>
                      <a:r>
                        <a:rPr lang="en-US" sz="1600" dirty="0">
                          <a:solidFill>
                            <a:srgbClr val="14233A"/>
                          </a:solidFill>
                          <a:latin typeface="Arial" pitchFamily="34" charset="0"/>
                          <a:ea typeface="Arial" pitchFamily="34" charset="-122"/>
                          <a:cs typeface="Arial" pitchFamily="34" charset="-120"/>
                        </a:rPr>
                        <a:t>30 Oct 2026</a:t>
                      </a:r>
                      <a:endParaRPr lang="en-US" sz="1600" dirty="0">
                        <a:latin typeface="Arial" charset="0"/>
                        <a:ea typeface="Arial" charset="0"/>
                        <a:cs typeface="Arial" charset="0"/>
                      </a:endParaRPr>
                    </a:p>
                  </a:txBody>
                  <a:tcPr marL="128016" marR="128016" marT="118872" marB="118872" anchor="ctr">
                    <a:lnL w="7620" cap="flat" cmpd="sng" algn="ctr">
                      <a:solidFill>
                        <a:srgbClr val="D1D5CA"/>
                      </a:solidFill>
                      <a:prstDash val="solid"/>
                      <a:round/>
                      <a:headEnd type="none" w="med" len="med"/>
                      <a:tailEnd type="none" w="med" len="med"/>
                    </a:lnL>
                    <a:lnR w="7620" cap="flat" cmpd="sng" algn="ctr">
                      <a:solidFill>
                        <a:srgbClr val="D1D5CA"/>
                      </a:solidFill>
                      <a:prstDash val="solid"/>
                      <a:round/>
                      <a:headEnd type="none" w="med" len="med"/>
                      <a:tailEnd type="none" w="med" len="med"/>
                    </a:lnR>
                    <a:lnT w="7620" cap="flat" cmpd="sng" algn="ctr">
                      <a:solidFill>
                        <a:srgbClr val="D1D5CA"/>
                      </a:solidFill>
                      <a:prstDash val="solid"/>
                      <a:round/>
                      <a:headEnd type="none" w="med" len="med"/>
                      <a:tailEnd type="none" w="med" len="med"/>
                    </a:lnT>
                    <a:lnB w="7620" cap="flat" cmpd="sng" algn="ctr">
                      <a:solidFill>
                        <a:srgbClr val="D1D5CA"/>
                      </a:solidFill>
                      <a:prstDash val="solid"/>
                      <a:round/>
                      <a:headEnd type="none" w="med" len="med"/>
                      <a:tailEnd type="none" w="med" len="med"/>
                    </a:lnB>
                    <a:solidFill>
                      <a:srgbClr val="F3F4F0"/>
                    </a:solidFill>
                  </a:tcPr>
                </a:tc>
              </a:tr>
            </a:tbl>
          </a:graphicData>
        </a:graphic>
      </p:graphicFrame>
      <p:sp>
        <p:nvSpPr>
          <p:cNvPr id="5" name="studio-5-followup"/>
          <p:cNvSpPr/>
          <p:nvPr/>
        </p:nvSpPr>
        <p:spPr>
          <a:xfrm>
            <a:off x="685800" y="5585460"/>
            <a:ext cx="10744200" cy="457200"/>
          </a:xfrm>
          <a:prstGeom prst="rect">
            <a:avLst/>
          </a:prstGeom>
          <a:noFill/>
          <a:ln/>
        </p:spPr>
        <p:txBody>
          <a:bodyPr wrap="square" lIns="0" tIns="0" rIns="0" bIns="0" rtlCol="0" anchor="t"/>
          <a:lstStyle/>
          <a:p>
            <a:pPr indent="0" marL="0">
              <a:lnSpc>
                <a:spcPct val="105000"/>
              </a:lnSpc>
              <a:buNone/>
            </a:pPr>
            <a:r>
              <a:rPr lang="en-US" sz="1680" dirty="0">
                <a:solidFill>
                  <a:srgbClr val="14233A"/>
                </a:solidFill>
                <a:latin typeface="Arial" pitchFamily="34" charset="0"/>
                <a:ea typeface="Arial" pitchFamily="34" charset="-122"/>
                <a:cs typeface="Arial" pitchFamily="34" charset="-120"/>
              </a:rPr>
              <a:t>One owner for each action. Progress returns to the next client review.</a:t>
            </a:r>
            <a:endParaRPr lang="en-US" sz="1680" dirty="0"/>
          </a:p>
        </p:txBody>
      </p:sp>
      <p:sp>
        <p:nvSpPr>
          <p:cNvPr id="6" name="studio-5-disclosure"/>
          <p:cNvSpPr/>
          <p:nvPr/>
        </p:nvSpPr>
        <p:spPr>
          <a:xfrm>
            <a:off x="670560" y="6385560"/>
            <a:ext cx="9144000" cy="213360"/>
          </a:xfrm>
          <a:prstGeom prst="rect">
            <a:avLst/>
          </a:prstGeom>
          <a:noFill/>
          <a:ln/>
        </p:spPr>
        <p:txBody>
          <a:bodyPr wrap="square" lIns="0" tIns="0" rIns="0" bIns="0" rtlCol="0" anchor="t"/>
          <a:lstStyle/>
          <a:p>
            <a:pPr indent="0" marL="0">
              <a:lnSpc>
                <a:spcPct val="105000"/>
              </a:lnSpc>
              <a:buNone/>
            </a:pPr>
            <a:r>
              <a:rPr lang="en-US" sz="1140" dirty="0">
                <a:solidFill>
                  <a:srgbClr val="14233A"/>
                </a:solidFill>
                <a:latin typeface="Arial" pitchFamily="34" charset="0"/>
                <a:ea typeface="Arial" pitchFamily="34" charset="-122"/>
                <a:cs typeface="Arial" pitchFamily="34" charset="-120"/>
              </a:rPr>
              <a:t>Illustrative sample. Northstar is fictional.</a:t>
            </a:r>
            <a:endParaRPr lang="en-US" sz="1140" dirty="0"/>
          </a:p>
        </p:txBody>
      </p:sp>
      <p:sp>
        <p:nvSpPr>
          <p:cNvPr id="8" name="studio-5-page"/>
          <p:cNvSpPr/>
          <p:nvPr/>
        </p:nvSpPr>
        <p:spPr>
          <a:xfrm>
            <a:off x="11125200" y="6385560"/>
            <a:ext cx="533400" cy="213360"/>
          </a:xfrm>
          <a:prstGeom prst="rect">
            <a:avLst/>
          </a:prstGeom>
          <a:noFill/>
          <a:ln/>
        </p:spPr>
        <p:txBody>
          <a:bodyPr wrap="square" lIns="0" tIns="0" rIns="0" bIns="0" rtlCol="0" anchor="t"/>
          <a:lstStyle/>
          <a:p>
            <a:pPr indent="0" marL="0">
              <a:lnSpc>
                <a:spcPct val="105000"/>
              </a:lnSpc>
              <a:buNone/>
            </a:pPr>
            <a:r>
              <a:rPr lang="en-US" sz="1140" dirty="0">
                <a:solidFill>
                  <a:srgbClr val="14233A"/>
                </a:solidFill>
                <a:latin typeface="Arial" pitchFamily="34" charset="0"/>
                <a:ea typeface="Arial" pitchFamily="34" charset="-122"/>
                <a:cs typeface="Arial" pitchFamily="34" charset="-120"/>
              </a:rPr>
              <a:t>06</a:t>
            </a:r>
            <a:endParaRPr lang="en-US" sz="1140" dirty="0"/>
          </a:p>
        </p:txBody>
      </p:sp>
    </p:spTree>
  </p:cSld>
  <p:clrMapOvr>
    <a:masterClrMapping/>
  </p:clrMapOvr>
  <p:transition xmlns:p14="http://schemas.microsoft.com/office/powerpoint/2010/main" spd="fast" p14:dur="32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8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50"/>
                                        <p:tgtEl>
                                          <p:spTgt spid="2"/>
                                        </p:tgtEl>
                                      </p:cBhvr>
                                    </p:animEffect>
                                  </p:childTnLst>
                                </p:cTn>
                              </p:par>
                              <p:par>
                                <p:cTn id="8" presetID="10" presetClass="entr" presetSubtype="0" fill="hold" grpId="0" nodeType="withEffect">
                                  <p:stCondLst>
                                    <p:cond delay="16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350"/>
                                        <p:tgtEl>
                                          <p:spTgt spid="3"/>
                                        </p:tgtEl>
                                      </p:cBhvr>
                                    </p:animEffect>
                                  </p:childTnLst>
                                </p:cTn>
                              </p:par>
                              <p:par>
                                <p:cTn id="11" presetID="10" presetClass="entr" presetSubtype="0" fill="hold" grpId="0" nodeType="withEffect">
                                  <p:stCondLst>
                                    <p:cond delay="30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350"/>
                                        <p:tgtEl>
                                          <p:spTgt spid="7"/>
                                        </p:tgtEl>
                                      </p:cBhvr>
                                    </p:animEffect>
                                  </p:childTnLst>
                                </p:cTn>
                              </p:par>
                              <p:par>
                                <p:cTn id="14" presetID="10" presetClass="entr" presetSubtype="0" fill="hold" grpId="0" nodeType="withEffect">
                                  <p:stCondLst>
                                    <p:cond delay="64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3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Graphic spid="7" grpId="0">
        <p:bldAsOne/>
      </p:bldGraphic>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4233A"/>
        </a:solidFill>
      </p:bgPr>
    </p:bg>
    <p:spTree>
      <p:nvGrpSpPr>
        <p:cNvPr id="1" name=""/>
        <p:cNvGrpSpPr/>
        <p:nvPr/>
      </p:nvGrpSpPr>
      <p:grpSpPr>
        <a:xfrm>
          <a:off x="0" y="0"/>
          <a:ext cx="0" cy="0"/>
          <a:chOff x="0" y="0"/>
          <a:chExt cx="0" cy="0"/>
        </a:xfrm>
      </p:grpSpPr>
      <p:sp>
        <p:nvSpPr>
          <p:cNvPr id="2" name="studio-6-decision"/>
          <p:cNvSpPr/>
          <p:nvPr/>
        </p:nvSpPr>
        <p:spPr>
          <a:xfrm>
            <a:off x="670560" y="640080"/>
            <a:ext cx="10287000" cy="320040"/>
          </a:xfrm>
          <a:prstGeom prst="rect">
            <a:avLst/>
          </a:prstGeom>
          <a:noFill/>
          <a:ln/>
        </p:spPr>
        <p:txBody>
          <a:bodyPr wrap="square" lIns="0" tIns="0" rIns="0" bIns="0" rtlCol="0" anchor="t"/>
          <a:lstStyle/>
          <a:p>
            <a:pPr indent="0" marL="0">
              <a:lnSpc>
                <a:spcPct val="105000"/>
              </a:lnSpc>
              <a:buNone/>
            </a:pPr>
            <a:r>
              <a:rPr lang="en-US" sz="1560" b="1" dirty="0">
                <a:solidFill>
                  <a:srgbClr val="F4F7F4"/>
                </a:solidFill>
                <a:latin typeface="Arial" pitchFamily="34" charset="0"/>
                <a:ea typeface="Arial" pitchFamily="34" charset="-122"/>
                <a:cs typeface="Arial" pitchFamily="34" charset="-120"/>
              </a:rPr>
              <a:t>THE Q4 DECISION</a:t>
            </a:r>
            <a:endParaRPr lang="en-US" sz="1560" dirty="0"/>
          </a:p>
        </p:txBody>
      </p:sp>
      <p:sp>
        <p:nvSpPr>
          <p:cNvPr id="3" name="studio-6-close-title"/>
          <p:cNvSpPr/>
          <p:nvPr/>
        </p:nvSpPr>
        <p:spPr>
          <a:xfrm>
            <a:off x="670560" y="1828800"/>
            <a:ext cx="10896600" cy="1752600"/>
          </a:xfrm>
          <a:prstGeom prst="rect">
            <a:avLst/>
          </a:prstGeom>
          <a:noFill/>
          <a:ln/>
        </p:spPr>
        <p:txBody>
          <a:bodyPr wrap="square" lIns="0" tIns="0" rIns="0" bIns="0" rtlCol="0" anchor="t"/>
          <a:lstStyle/>
          <a:p>
            <a:pPr indent="0" marL="0">
              <a:lnSpc>
                <a:spcPct val="105000"/>
              </a:lnSpc>
              <a:buNone/>
            </a:pPr>
            <a:r>
              <a:rPr lang="en-US" sz="5160" b="1" dirty="0">
                <a:solidFill>
                  <a:srgbClr val="F4F7F4"/>
                </a:solidFill>
                <a:latin typeface="Arial" pitchFamily="34" charset="0"/>
                <a:ea typeface="Arial" pitchFamily="34" charset="-122"/>
                <a:cs typeface="Arial" pitchFamily="34" charset="-120"/>
              </a:rPr>
              <a:t>Approve the</a:t>
            </a:r>
            <a:endParaRPr lang="en-US" sz="5160" dirty="0"/>
          </a:p>
          <a:p>
            <a:pPr indent="0" marL="0">
              <a:lnSpc>
                <a:spcPct val="105000"/>
              </a:lnSpc>
              <a:buNone/>
            </a:pPr>
            <a:r>
              <a:rPr lang="en-US" sz="5160" b="1" dirty="0">
                <a:solidFill>
                  <a:srgbClr val="F4F7F4"/>
                </a:solidFill>
                <a:latin typeface="Arial" pitchFamily="34" charset="0"/>
                <a:ea typeface="Arial" pitchFamily="34" charset="-122"/>
                <a:cs typeface="Arial" pitchFamily="34" charset="-120"/>
              </a:rPr>
              <a:t>delivery review rhythm</a:t>
            </a:r>
            <a:endParaRPr lang="en-US" sz="5160" dirty="0"/>
          </a:p>
        </p:txBody>
      </p:sp>
      <p:sp>
        <p:nvSpPr>
          <p:cNvPr id="4" name="studio-6-close-body"/>
          <p:cNvSpPr/>
          <p:nvPr/>
        </p:nvSpPr>
        <p:spPr>
          <a:xfrm>
            <a:off x="701040" y="4290060"/>
            <a:ext cx="9448800" cy="1066800"/>
          </a:xfrm>
          <a:prstGeom prst="rect">
            <a:avLst/>
          </a:prstGeom>
          <a:noFill/>
          <a:ln/>
        </p:spPr>
        <p:txBody>
          <a:bodyPr wrap="square" lIns="0" tIns="0" rIns="0" bIns="0" rtlCol="0" anchor="t"/>
          <a:lstStyle/>
          <a:p>
            <a:pPr indent="0" marL="0">
              <a:lnSpc>
                <a:spcPct val="105000"/>
              </a:lnSpc>
              <a:buNone/>
            </a:pPr>
            <a:r>
              <a:rPr lang="en-US" sz="2100" dirty="0">
                <a:solidFill>
                  <a:srgbClr val="F4F7F4"/>
                </a:solidFill>
                <a:latin typeface="Arial" pitchFamily="34" charset="0"/>
                <a:ea typeface="Arial" pitchFamily="34" charset="-122"/>
                <a:cs typeface="Arial" pitchFamily="34" charset="-120"/>
              </a:rPr>
              <a:t>Reserve two specialists for weekly delivery reviews.</a:t>
            </a:r>
            <a:endParaRPr lang="en-US" sz="2100" dirty="0"/>
          </a:p>
          <a:p>
            <a:pPr indent="0" marL="0">
              <a:lnSpc>
                <a:spcPct val="105000"/>
              </a:lnSpc>
              <a:buNone/>
            </a:pPr>
            <a:r>
              <a:rPr lang="en-US" sz="2100" dirty="0">
                <a:solidFill>
                  <a:srgbClr val="F4F7F4"/>
                </a:solidFill>
                <a:latin typeface="Arial" pitchFamily="34" charset="0"/>
                <a:ea typeface="Arial" pitchFamily="34" charset="-122"/>
                <a:cs typeface="Arial" pitchFamily="34" charset="-120"/>
              </a:rPr>
              <a:t>Bring the first update to the October client meeting.</a:t>
            </a:r>
            <a:endParaRPr lang="en-US" sz="2100" dirty="0"/>
          </a:p>
        </p:txBody>
      </p:sp>
      <p:sp>
        <p:nvSpPr>
          <p:cNvPr id="5" name="studio-6-disclosure"/>
          <p:cNvSpPr/>
          <p:nvPr/>
        </p:nvSpPr>
        <p:spPr>
          <a:xfrm>
            <a:off x="670560" y="6385560"/>
            <a:ext cx="9144000" cy="213360"/>
          </a:xfrm>
          <a:prstGeom prst="rect">
            <a:avLst/>
          </a:prstGeom>
          <a:noFill/>
          <a:ln/>
        </p:spPr>
        <p:txBody>
          <a:bodyPr wrap="square" lIns="0" tIns="0" rIns="0" bIns="0" rtlCol="0" anchor="t"/>
          <a:lstStyle/>
          <a:p>
            <a:pPr indent="0" marL="0">
              <a:lnSpc>
                <a:spcPct val="105000"/>
              </a:lnSpc>
              <a:buNone/>
            </a:pPr>
            <a:r>
              <a:rPr lang="en-US" sz="1140" dirty="0">
                <a:solidFill>
                  <a:srgbClr val="F4F7F4"/>
                </a:solidFill>
                <a:latin typeface="Arial" pitchFamily="34" charset="0"/>
                <a:ea typeface="Arial" pitchFamily="34" charset="-122"/>
                <a:cs typeface="Arial" pitchFamily="34" charset="-120"/>
              </a:rPr>
              <a:t>Illustrative sample. Northstar is fictional.</a:t>
            </a:r>
            <a:endParaRPr lang="en-US" sz="1140" dirty="0"/>
          </a:p>
        </p:txBody>
      </p:sp>
      <p:sp>
        <p:nvSpPr>
          <p:cNvPr id="6" name="studio-6-page"/>
          <p:cNvSpPr/>
          <p:nvPr/>
        </p:nvSpPr>
        <p:spPr>
          <a:xfrm>
            <a:off x="11125200" y="6385560"/>
            <a:ext cx="533400" cy="213360"/>
          </a:xfrm>
          <a:prstGeom prst="rect">
            <a:avLst/>
          </a:prstGeom>
          <a:noFill/>
          <a:ln/>
        </p:spPr>
        <p:txBody>
          <a:bodyPr wrap="square" lIns="0" tIns="0" rIns="0" bIns="0" rtlCol="0" anchor="t"/>
          <a:lstStyle/>
          <a:p>
            <a:pPr indent="0" marL="0">
              <a:lnSpc>
                <a:spcPct val="105000"/>
              </a:lnSpc>
              <a:buNone/>
            </a:pPr>
            <a:r>
              <a:rPr lang="en-US" sz="1140" dirty="0">
                <a:solidFill>
                  <a:srgbClr val="F4F7F4"/>
                </a:solidFill>
                <a:latin typeface="Arial" pitchFamily="34" charset="0"/>
                <a:ea typeface="Arial" pitchFamily="34" charset="-122"/>
                <a:cs typeface="Arial" pitchFamily="34" charset="-120"/>
              </a:rPr>
              <a:t>07</a:t>
            </a:r>
            <a:endParaRPr lang="en-US" sz="1140" dirty="0"/>
          </a:p>
        </p:txBody>
      </p:sp>
    </p:spTree>
  </p:cSld>
  <p:clrMapOvr>
    <a:masterClrMapping/>
  </p:clrMapOvr>
  <p:transition xmlns:p14="http://schemas.microsoft.com/office/powerpoint/2010/main" spd="fast" p14:dur="32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50"/>
                                        <p:tgtEl>
                                          <p:spTgt spid="2"/>
                                        </p:tgtEl>
                                      </p:cBhvr>
                                    </p:animEffect>
                                  </p:childTnLst>
                                </p:cTn>
                              </p:par>
                              <p:par>
                                <p:cTn id="8" presetID="10" presetClass="entr" presetSubtype="0" fill="hold" grpId="0" nodeType="withEffect">
                                  <p:stCondLst>
                                    <p:cond delay="18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350"/>
                                        <p:tgtEl>
                                          <p:spTgt spid="3"/>
                                        </p:tgtEl>
                                      </p:cBhvr>
                                    </p:animEffect>
                                  </p:childTnLst>
                                </p:cTn>
                              </p:par>
                              <p:par>
                                <p:cTn id="11" presetID="10" presetClass="entr" presetSubtype="0" fill="hold" grpId="0" nodeType="withEffect">
                                  <p:stCondLst>
                                    <p:cond delay="42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3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not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7</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Office Theme</vt:lpstr>
      <vt:lpstr>Slide 1</vt:lpstr>
      <vt:lpstr>Slide 2</vt:lpstr>
      <vt:lpstr>Slide 3</vt:lpstr>
      <vt:lpstr>Slide 4</vt:lpstr>
      <vt:lpstr>Slide 5</vt:lpstr>
      <vt:lpstr>Slide 6</vt:lpstr>
      <vt:lpstr>Slide 7</vt:lpstr>
    </vt:vector>
  </TitlesOfParts>
  <Company>slide-deck.io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Northstar Q3 / Studio Signal</dc:title>
  <dc:subject>Curated design example; Northstar and all figures are illustrative.</dc:subject>
  <dc:creator>slide-deck.io</dc:creator>
  <cp:lastModifiedBy>slide-deck.io</cp:lastModifiedBy>
  <cp:revision>1</cp:revision>
  <dcterms:created xsi:type="dcterms:W3CDTF">2026-09-17T01:42:45Z</dcterms:created>
  <dcterms:modified xsi:type="dcterms:W3CDTF">2026-09-17T01:42:45Z</dcterms:modified>
</cp:coreProperties>
</file>