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slides/slide2.xml" ContentType="application/vnd.openxmlformats-officedocument.presentationml.slide+xml"/>
  <Override PartName="/ppt/slides/slide3.xml" ContentType="application/vnd.openxmlformats-officedocument.presentationml.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heme/theme2.xml" ContentType="application/vnd.openxmlformats-officedocument.them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1" useTimings="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grouping val="standard"/>
        <c:varyColors val="0"/>
        <c:ser>
          <c:idx val="0"/>
          <c:order val="0"/>
          <c:tx>
            <c:strRef>
              <c:f>Sheet1!$B$1</c:f>
              <c:strCache>
                <c:ptCount val="1"/>
                <c:pt idx="0">
                  <c:v>Revenue</c:v>
                </c:pt>
              </c:strCache>
            </c:strRef>
          </c:tx>
          <c:spPr>
            <a:solidFill>
              <a:srgbClr val="285EA8"/>
            </a:solidFill>
            <a:ln w="31750" cap="flat">
              <a:solidFill>
                <a:srgbClr val="285EA8"/>
              </a:solidFill>
              <a:prstDash val="solid"/>
              <a:round/>
            </a:ln>
            <a:effectLst/>
          </c:spPr>
          <c:marker>
            <c:symbol val="none"/>
            <c:size val="7"/>
            <c:spPr>
              <a:solidFill>
                <a:srgbClr val="285EA8"/>
              </a:solidFill>
              <a:ln w="9525" cap="flat">
                <a:solidFill>
                  <a:srgbClr val="285EA8"/>
                </a:solidFill>
                <a:prstDash val="solid"/>
                <a:round/>
              </a:ln>
              <a:effectLst/>
            </c:spPr>
          </c:mark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cat>
            <c:multiLvlStrRef>
              <c:f>Sheet1!$A$2:$A$7</c:f>
              <c:multiLvlStrCache>
                <c:ptCount val="6"/>
                <c:lvl>
                  <c:pt idx="0">
                    <c:v>1</c:v>
                  </c:pt>
                  <c:pt idx="1">
                    <c:v>2</c:v>
                  </c:pt>
                  <c:pt idx="2">
                    <c:v>3</c:v>
                  </c:pt>
                  <c:pt idx="3">
                    <c:v>4</c:v>
                  </c:pt>
                  <c:pt idx="4">
                    <c:v>5</c:v>
                  </c:pt>
                  <c:pt idx="5">
                    <c:v>6</c:v>
                  </c:pt>
                </c:lvl>
              </c:multiLvlStrCache>
            </c:multiLvlStrRef>
          </c:cat>
          <c:val>
            <c:numRef>
              <c:f>Sheet1!$B$2:$B$7</c:f>
              <c:numCache>
                <c:formatCode>General</c:formatCode>
                <c:ptCount val="6"/>
                <c:pt idx="0">
                  <c:v>180</c:v>
                </c:pt>
                <c:pt idx="1">
                  <c:v>194</c:v>
                </c:pt>
                <c:pt idx="2">
                  <c:v>205</c:v>
                </c:pt>
                <c:pt idx="3">
                  <c:v>226</c:v>
                </c:pt>
                <c:pt idx="4">
                  <c:v>241</c:v>
                </c:pt>
                <c:pt idx="5">
                  <c:v>268</c:v>
                </c:pt>
              </c:numCache>
            </c:numRef>
          </c:val>
          <c:smooth val="0"/>
        </c:s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320"/>
          <c:min val="0"/>
        </c:scaling>
        <c:delete val="1"/>
        <c:axPos val="l"/>
        <c:numFmt formatCode="#,##0.##########" sourceLinked="0"/>
        <c:majorTickMark val="out"/>
        <c:minorTickMark val="none"/>
        <c:tickLblPos val="nextTo"/>
        <c:spPr>
          <a:ln w="12700" cap="flat">
            <a:no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80"/>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grouping val="standard"/>
        <c:varyColors val="0"/>
        <c:ser>
          <c:idx val="0"/>
          <c:order val="0"/>
          <c:tx>
            <c:strRef>
              <c:f>Sheet1!$B$1</c:f>
              <c:strCache>
                <c:ptCount val="1"/>
                <c:pt idx="0">
                  <c:v>On time</c:v>
                </c:pt>
              </c:strCache>
            </c:strRef>
          </c:tx>
          <c:spPr>
            <a:solidFill>
              <a:srgbClr val="285EA8"/>
            </a:solidFill>
            <a:ln w="31750" cap="flat">
              <a:solidFill>
                <a:srgbClr val="285EA8"/>
              </a:solidFill>
              <a:prstDash val="solid"/>
              <a:round/>
            </a:ln>
            <a:effectLst/>
          </c:spPr>
          <c:marker>
            <c:symbol val="none"/>
            <c:size val="7"/>
            <c:spPr>
              <a:solidFill>
                <a:srgbClr val="285EA8"/>
              </a:solidFill>
              <a:ln w="9525" cap="flat">
                <a:solidFill>
                  <a:srgbClr val="285EA8"/>
                </a:solidFill>
                <a:prstDash val="solid"/>
                <a:round/>
              </a:ln>
              <a:effectLst/>
            </c:spPr>
          </c:mark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cat>
            <c:multiLvlStrRef>
              <c:f>Sheet1!$A$2:$A$7</c:f>
              <c:multiLvlStrCache>
                <c:ptCount val="6"/>
                <c:lvl>
                  <c:pt idx="0">
                    <c:v>1</c:v>
                  </c:pt>
                  <c:pt idx="1">
                    <c:v>2</c:v>
                  </c:pt>
                  <c:pt idx="2">
                    <c:v>3</c:v>
                  </c:pt>
                  <c:pt idx="3">
                    <c:v>4</c:v>
                  </c:pt>
                  <c:pt idx="4">
                    <c:v>5</c:v>
                  </c:pt>
                  <c:pt idx="5">
                    <c:v>6</c:v>
                  </c:pt>
                </c:lvl>
              </c:multiLvlStrCache>
            </c:multiLvlStrRef>
          </c:cat>
          <c:val>
            <c:numRef>
              <c:f>Sheet1!$B$2:$B$7</c:f>
              <c:numCache>
                <c:formatCode>General</c:formatCode>
                <c:ptCount val="6"/>
                <c:pt idx="0">
                  <c:v>86</c:v>
                </c:pt>
                <c:pt idx="1">
                  <c:v>87</c:v>
                </c:pt>
                <c:pt idx="2">
                  <c:v>89</c:v>
                </c:pt>
                <c:pt idx="3">
                  <c:v>90</c:v>
                </c:pt>
                <c:pt idx="4">
                  <c:v>92</c:v>
                </c:pt>
                <c:pt idx="5">
                  <c:v>94</c:v>
                </c:pt>
              </c:numCache>
            </c:numRef>
          </c:val>
          <c:smooth val="0"/>
        </c:s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100"/>
          <c:min val="0"/>
        </c:scaling>
        <c:delete val="1"/>
        <c:axPos val="l"/>
        <c:numFmt formatCode="#,##0.##########" sourceLinked="0"/>
        <c:majorTickMark val="out"/>
        <c:minorTickMark val="none"/>
        <c:tickLblPos val="nextTo"/>
        <c:spPr>
          <a:ln w="12700" cap="flat">
            <a:no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grouping val="standard"/>
        <c:varyColors val="0"/>
        <c:ser>
          <c:idx val="0"/>
          <c:order val="0"/>
          <c:tx>
            <c:strRef>
              <c:f>Sheet1!$B$1</c:f>
              <c:strCache>
                <c:ptCount val="1"/>
                <c:pt idx="0">
                  <c:v>Open jobs</c:v>
                </c:pt>
              </c:strCache>
            </c:strRef>
          </c:tx>
          <c:spPr>
            <a:solidFill>
              <a:srgbClr val="285EA8"/>
            </a:solidFill>
            <a:ln w="31750" cap="flat">
              <a:solidFill>
                <a:srgbClr val="285EA8"/>
              </a:solidFill>
              <a:prstDash val="solid"/>
              <a:round/>
            </a:ln>
            <a:effectLst/>
          </c:spPr>
          <c:marker>
            <c:symbol val="none"/>
            <c:size val="7"/>
            <c:spPr>
              <a:solidFill>
                <a:srgbClr val="285EA8"/>
              </a:solidFill>
              <a:ln w="9525" cap="flat">
                <a:solidFill>
                  <a:srgbClr val="285EA8"/>
                </a:solidFill>
                <a:prstDash val="solid"/>
                <a:round/>
              </a:ln>
              <a:effectLst/>
            </c:spPr>
          </c:mark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cat>
            <c:multiLvlStrRef>
              <c:f>Sheet1!$A$2:$A$7</c:f>
              <c:multiLvlStrCache>
                <c:ptCount val="6"/>
                <c:lvl>
                  <c:pt idx="0">
                    <c:v>1</c:v>
                  </c:pt>
                  <c:pt idx="1">
                    <c:v>2</c:v>
                  </c:pt>
                  <c:pt idx="2">
                    <c:v>3</c:v>
                  </c:pt>
                  <c:pt idx="3">
                    <c:v>4</c:v>
                  </c:pt>
                  <c:pt idx="4">
                    <c:v>5</c:v>
                  </c:pt>
                  <c:pt idx="5">
                    <c:v>6</c:v>
                  </c:pt>
                </c:lvl>
              </c:multiLvlStrCache>
            </c:multiLvlStrRef>
          </c:cat>
          <c:val>
            <c:numRef>
              <c:f>Sheet1!$B$2:$B$7</c:f>
              <c:numCache>
                <c:formatCode>General</c:formatCode>
                <c:ptCount val="6"/>
                <c:pt idx="0">
                  <c:v>42</c:v>
                </c:pt>
                <c:pt idx="1">
                  <c:v>39</c:v>
                </c:pt>
                <c:pt idx="2">
                  <c:v>35</c:v>
                </c:pt>
                <c:pt idx="3">
                  <c:v>32</c:v>
                </c:pt>
                <c:pt idx="4">
                  <c:v>28</c:v>
                </c:pt>
                <c:pt idx="5">
                  <c:v>24</c:v>
                </c:pt>
              </c:numCache>
            </c:numRef>
          </c:val>
          <c:smooth val="0"/>
        </c:s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60"/>
          <c:min val="0"/>
        </c:scaling>
        <c:delete val="1"/>
        <c:axPos val="l"/>
        <c:numFmt formatCode="#,##0.##########" sourceLinked="0"/>
        <c:majorTickMark val="out"/>
        <c:minorTickMark val="none"/>
        <c:tickLblPos val="nextTo"/>
        <c:spPr>
          <a:ln w="12700" cap="flat">
            <a:no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15"/>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Revenue ($000)</c:v>
                </c:pt>
              </c:strCache>
            </c:strRef>
          </c:tx>
          <c:spPr>
            <a:solidFill>
              <a:srgbClr val="285EA8"/>
            </a:solidFill>
            <a:effectLst/>
          </c:spPr>
          <c:invertIfNegative val="0"/>
          <c:dLbls>
            <c:numFmt formatCode="#,##0" sourceLinked="0"/>
            <c:txPr>
              <a:bodyPr/>
              <a:lstStyle/>
              <a:p>
                <a:pPr>
                  <a:defRPr b="0" i="0" strike="noStrike" sz="1200" u="none">
                    <a:solidFill>
                      <a:srgbClr val="285EA8"/>
                    </a:solidFill>
                    <a:latin typeface="Arial"/>
                  </a:defRPr>
                </a:pPr>
              </a:p>
            </c:txPr>
            <c:showLegendKey val="0"/>
            <c:showVal val="1"/>
            <c:showCatName val="0"/>
            <c:showSerName val="0"/>
            <c:showPercent val="0"/>
            <c:showBubbleSize val="0"/>
            <c:showLeaderLines val="0"/>
          </c:dLbls>
          <c:cat>
            <c:multiLvlStrRef>
              <c:f>Sheet1!$A$2:$A$7</c:f>
              <c:multiLvlStrCache>
                <c:ptCount val="6"/>
                <c:lvl>
                  <c:pt idx="0">
                    <c:v>Jan</c:v>
                  </c:pt>
                  <c:pt idx="1">
                    <c:v>Feb</c:v>
                  </c:pt>
                  <c:pt idx="2">
                    <c:v>Mar</c:v>
                  </c:pt>
                  <c:pt idx="3">
                    <c:v>Apr</c:v>
                  </c:pt>
                  <c:pt idx="4">
                    <c:v>May</c:v>
                  </c:pt>
                  <c:pt idx="5">
                    <c:v>Jun</c:v>
                  </c:pt>
                </c:lvl>
              </c:multiLvlStrCache>
            </c:multiLvlStrRef>
          </c:cat>
          <c:val>
            <c:numRef>
              <c:f>Sheet1!$B$2:$B$7</c:f>
              <c:numCache>
                <c:formatCode>General</c:formatCode>
                <c:ptCount val="6"/>
                <c:pt idx="0">
                  <c:v>180</c:v>
                </c:pt>
                <c:pt idx="1">
                  <c:v>194</c:v>
                </c:pt>
                <c:pt idx="2">
                  <c:v>205</c:v>
                </c:pt>
                <c:pt idx="3">
                  <c:v>226</c:v>
                </c:pt>
                <c:pt idx="4">
                  <c:v>241</c:v>
                </c:pt>
                <c:pt idx="5">
                  <c:v>268</c:v>
                </c:pt>
              </c:numCache>
            </c:numRef>
          </c:val>
        </c:ser>
        <c:dLbls>
          <c:numFmt formatCode="#,##0" sourceLinked="0"/>
          <c:txPr>
            <a:bodyPr/>
            <a:lstStyle/>
            <a:p>
              <a:pPr>
                <a:defRPr b="0" i="0" strike="noStrike" sz="1200" u="none">
                  <a:solidFill>
                    <a:srgbClr val="285EA8"/>
                  </a:solidFill>
                  <a:latin typeface="Arial"/>
                </a:defRPr>
              </a:pPr>
            </a:p>
          </c:txPr>
          <c:showLegendKey val="0"/>
          <c:showVal val="1"/>
          <c:showCatName val="0"/>
          <c:showSerName val="0"/>
          <c:showPercent val="0"/>
          <c:showBubbleSize val="0"/>
          <c:showLeaderLines val="0"/>
        </c:dLbls>
        <c:gapWidth val="150"/>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320"/>
          <c:min val="0"/>
        </c:scaling>
        <c:delete val="0"/>
        <c:axPos val="l"/>
        <c:numFmt formatCode="#,##0.##########"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80"/>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grouping val="standard"/>
        <c:varyColors val="0"/>
        <c:ser>
          <c:idx val="0"/>
          <c:order val="0"/>
          <c:tx>
            <c:strRef>
              <c:f>Sheet1!$B$1</c:f>
              <c:strCache>
                <c:ptCount val="1"/>
                <c:pt idx="0">
                  <c:v>Revenue</c:v>
                </c:pt>
              </c:strCache>
            </c:strRef>
          </c:tx>
          <c:spPr>
            <a:solidFill>
              <a:srgbClr val="285EA8"/>
            </a:solidFill>
            <a:ln w="31750" cap="flat">
              <a:solidFill>
                <a:srgbClr val="285EA8"/>
              </a:solidFill>
              <a:prstDash val="solid"/>
              <a:round/>
            </a:ln>
            <a:effectLst/>
          </c:spPr>
          <c:marker>
            <c:symbol val="none"/>
            <c:size val="7"/>
            <c:spPr>
              <a:solidFill>
                <a:srgbClr val="285EA8"/>
              </a:solidFill>
              <a:ln w="9525" cap="flat">
                <a:solidFill>
                  <a:srgbClr val="285EA8"/>
                </a:solidFill>
                <a:prstDash val="solid"/>
                <a:round/>
              </a:ln>
              <a:effectLst/>
            </c:spPr>
          </c:mark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cat>
            <c:multiLvlStrRef>
              <c:f>Sheet1!$A$2:$A$7</c:f>
              <c:multiLvlStrCache>
                <c:ptCount val="6"/>
                <c:lvl>
                  <c:pt idx="0">
                    <c:v>1</c:v>
                  </c:pt>
                  <c:pt idx="1">
                    <c:v>2</c:v>
                  </c:pt>
                  <c:pt idx="2">
                    <c:v>3</c:v>
                  </c:pt>
                  <c:pt idx="3">
                    <c:v>4</c:v>
                  </c:pt>
                  <c:pt idx="4">
                    <c:v>5</c:v>
                  </c:pt>
                  <c:pt idx="5">
                    <c:v>6</c:v>
                  </c:pt>
                </c:lvl>
              </c:multiLvlStrCache>
            </c:multiLvlStrRef>
          </c:cat>
          <c:val>
            <c:numRef>
              <c:f>Sheet1!$B$2:$B$7</c:f>
              <c:numCache>
                <c:formatCode>General</c:formatCode>
                <c:ptCount val="6"/>
                <c:pt idx="0">
                  <c:v>194</c:v>
                </c:pt>
                <c:pt idx="1">
                  <c:v>205</c:v>
                </c:pt>
                <c:pt idx="2">
                  <c:v>226</c:v>
                </c:pt>
                <c:pt idx="3">
                  <c:v>241</c:v>
                </c:pt>
                <c:pt idx="4">
                  <c:v>268</c:v>
                </c:pt>
                <c:pt idx="5">
                  <c:v>294</c:v>
                </c:pt>
              </c:numCache>
            </c:numRef>
          </c:val>
          <c:smooth val="0"/>
        </c:s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320"/>
          <c:min val="0"/>
        </c:scaling>
        <c:delete val="1"/>
        <c:axPos val="l"/>
        <c:numFmt formatCode="#,##0.##########" sourceLinked="0"/>
        <c:majorTickMark val="out"/>
        <c:minorTickMark val="none"/>
        <c:tickLblPos val="nextTo"/>
        <c:spPr>
          <a:ln w="12700" cap="flat">
            <a:no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80"/>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grouping val="standard"/>
        <c:varyColors val="0"/>
        <c:ser>
          <c:idx val="0"/>
          <c:order val="0"/>
          <c:tx>
            <c:strRef>
              <c:f>Sheet1!$B$1</c:f>
              <c:strCache>
                <c:ptCount val="1"/>
                <c:pt idx="0">
                  <c:v>On time</c:v>
                </c:pt>
              </c:strCache>
            </c:strRef>
          </c:tx>
          <c:spPr>
            <a:solidFill>
              <a:srgbClr val="285EA8"/>
            </a:solidFill>
            <a:ln w="31750" cap="flat">
              <a:solidFill>
                <a:srgbClr val="285EA8"/>
              </a:solidFill>
              <a:prstDash val="solid"/>
              <a:round/>
            </a:ln>
            <a:effectLst/>
          </c:spPr>
          <c:marker>
            <c:symbol val="none"/>
            <c:size val="7"/>
            <c:spPr>
              <a:solidFill>
                <a:srgbClr val="285EA8"/>
              </a:solidFill>
              <a:ln w="9525" cap="flat">
                <a:solidFill>
                  <a:srgbClr val="285EA8"/>
                </a:solidFill>
                <a:prstDash val="solid"/>
                <a:round/>
              </a:ln>
              <a:effectLst/>
            </c:spPr>
          </c:mark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cat>
            <c:multiLvlStrRef>
              <c:f>Sheet1!$A$2:$A$7</c:f>
              <c:multiLvlStrCache>
                <c:ptCount val="6"/>
                <c:lvl>
                  <c:pt idx="0">
                    <c:v>1</c:v>
                  </c:pt>
                  <c:pt idx="1">
                    <c:v>2</c:v>
                  </c:pt>
                  <c:pt idx="2">
                    <c:v>3</c:v>
                  </c:pt>
                  <c:pt idx="3">
                    <c:v>4</c:v>
                  </c:pt>
                  <c:pt idx="4">
                    <c:v>5</c:v>
                  </c:pt>
                  <c:pt idx="5">
                    <c:v>6</c:v>
                  </c:pt>
                </c:lvl>
              </c:multiLvlStrCache>
            </c:multiLvlStrRef>
          </c:cat>
          <c:val>
            <c:numRef>
              <c:f>Sheet1!$B$2:$B$7</c:f>
              <c:numCache>
                <c:formatCode>General</c:formatCode>
                <c:ptCount val="6"/>
                <c:pt idx="0">
                  <c:v>87</c:v>
                </c:pt>
                <c:pt idx="1">
                  <c:v>89</c:v>
                </c:pt>
                <c:pt idx="2">
                  <c:v>90</c:v>
                </c:pt>
                <c:pt idx="3">
                  <c:v>92</c:v>
                </c:pt>
                <c:pt idx="4">
                  <c:v>94</c:v>
                </c:pt>
                <c:pt idx="5">
                  <c:v>96</c:v>
                </c:pt>
              </c:numCache>
            </c:numRef>
          </c:val>
          <c:smooth val="0"/>
        </c:s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100"/>
          <c:min val="0"/>
        </c:scaling>
        <c:delete val="1"/>
        <c:axPos val="l"/>
        <c:numFmt formatCode="#,##0.##########" sourceLinked="0"/>
        <c:majorTickMark val="out"/>
        <c:minorTickMark val="none"/>
        <c:tickLblPos val="nextTo"/>
        <c:spPr>
          <a:ln w="12700" cap="flat">
            <a:no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grouping val="standard"/>
        <c:varyColors val="0"/>
        <c:ser>
          <c:idx val="0"/>
          <c:order val="0"/>
          <c:tx>
            <c:strRef>
              <c:f>Sheet1!$B$1</c:f>
              <c:strCache>
                <c:ptCount val="1"/>
                <c:pt idx="0">
                  <c:v>Open jobs</c:v>
                </c:pt>
              </c:strCache>
            </c:strRef>
          </c:tx>
          <c:spPr>
            <a:solidFill>
              <a:srgbClr val="285EA8"/>
            </a:solidFill>
            <a:ln w="31750" cap="flat">
              <a:solidFill>
                <a:srgbClr val="285EA8"/>
              </a:solidFill>
              <a:prstDash val="solid"/>
              <a:round/>
            </a:ln>
            <a:effectLst/>
          </c:spPr>
          <c:marker>
            <c:symbol val="none"/>
            <c:size val="7"/>
            <c:spPr>
              <a:solidFill>
                <a:srgbClr val="285EA8"/>
              </a:solidFill>
              <a:ln w="9525" cap="flat">
                <a:solidFill>
                  <a:srgbClr val="285EA8"/>
                </a:solidFill>
                <a:prstDash val="solid"/>
                <a:round/>
              </a:ln>
              <a:effectLst/>
            </c:spPr>
          </c:mark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cat>
            <c:multiLvlStrRef>
              <c:f>Sheet1!$A$2:$A$7</c:f>
              <c:multiLvlStrCache>
                <c:ptCount val="6"/>
                <c:lvl>
                  <c:pt idx="0">
                    <c:v>1</c:v>
                  </c:pt>
                  <c:pt idx="1">
                    <c:v>2</c:v>
                  </c:pt>
                  <c:pt idx="2">
                    <c:v>3</c:v>
                  </c:pt>
                  <c:pt idx="3">
                    <c:v>4</c:v>
                  </c:pt>
                  <c:pt idx="4">
                    <c:v>5</c:v>
                  </c:pt>
                  <c:pt idx="5">
                    <c:v>6</c:v>
                  </c:pt>
                </c:lvl>
              </c:multiLvlStrCache>
            </c:multiLvlStrRef>
          </c:cat>
          <c:val>
            <c:numRef>
              <c:f>Sheet1!$B$2:$B$7</c:f>
              <c:numCache>
                <c:formatCode>General</c:formatCode>
                <c:ptCount val="6"/>
                <c:pt idx="0">
                  <c:v>39</c:v>
                </c:pt>
                <c:pt idx="1">
                  <c:v>35</c:v>
                </c:pt>
                <c:pt idx="2">
                  <c:v>32</c:v>
                </c:pt>
                <c:pt idx="3">
                  <c:v>28</c:v>
                </c:pt>
                <c:pt idx="4">
                  <c:v>24</c:v>
                </c:pt>
                <c:pt idx="5">
                  <c:v>18</c:v>
                </c:pt>
              </c:numCache>
            </c:numRef>
          </c:val>
          <c:smooth val="0"/>
        </c:s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40"/>
          <c:min val="0"/>
        </c:scaling>
        <c:delete val="1"/>
        <c:axPos val="l"/>
        <c:numFmt formatCode="#,##0.##########" sourceLinked="0"/>
        <c:majorTickMark val="out"/>
        <c:minorTickMark val="none"/>
        <c:tickLblPos val="nextTo"/>
        <c:spPr>
          <a:ln w="12700" cap="flat">
            <a:no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Revenue ($000)</c:v>
                </c:pt>
              </c:strCache>
            </c:strRef>
          </c:tx>
          <c:spPr>
            <a:solidFill>
              <a:srgbClr val="285EA8"/>
            </a:solidFill>
            <a:effectLst/>
          </c:spPr>
          <c:invertIfNegative val="0"/>
          <c:dLbls>
            <c:numFmt formatCode="#,##0" sourceLinked="0"/>
            <c:txPr>
              <a:bodyPr/>
              <a:lstStyle/>
              <a:p>
                <a:pPr>
                  <a:defRPr b="0" i="0" strike="noStrike" sz="1200" u="none">
                    <a:solidFill>
                      <a:srgbClr val="285EA8"/>
                    </a:solidFill>
                    <a:latin typeface="Arial"/>
                  </a:defRPr>
                </a:pPr>
              </a:p>
            </c:txPr>
            <c:showLegendKey val="0"/>
            <c:showVal val="1"/>
            <c:showCatName val="0"/>
            <c:showSerName val="0"/>
            <c:showPercent val="0"/>
            <c:showBubbleSize val="0"/>
            <c:showLeaderLines val="0"/>
          </c:dLbls>
          <c:cat>
            <c:multiLvlStrRef>
              <c:f>Sheet1!$A$2:$A$7</c:f>
              <c:multiLvlStrCache>
                <c:ptCount val="6"/>
                <c:lvl>
                  <c:pt idx="0">
                    <c:v>Feb</c:v>
                  </c:pt>
                  <c:pt idx="1">
                    <c:v>Mar</c:v>
                  </c:pt>
                  <c:pt idx="2">
                    <c:v>Apr</c:v>
                  </c:pt>
                  <c:pt idx="3">
                    <c:v>May</c:v>
                  </c:pt>
                  <c:pt idx="4">
                    <c:v>Jun</c:v>
                  </c:pt>
                  <c:pt idx="5">
                    <c:v>Jul</c:v>
                  </c:pt>
                </c:lvl>
              </c:multiLvlStrCache>
            </c:multiLvlStrRef>
          </c:cat>
          <c:val>
            <c:numRef>
              <c:f>Sheet1!$B$2:$B$7</c:f>
              <c:numCache>
                <c:formatCode>General</c:formatCode>
                <c:ptCount val="6"/>
                <c:pt idx="0">
                  <c:v>194</c:v>
                </c:pt>
                <c:pt idx="1">
                  <c:v>205</c:v>
                </c:pt>
                <c:pt idx="2">
                  <c:v>226</c:v>
                </c:pt>
                <c:pt idx="3">
                  <c:v>241</c:v>
                </c:pt>
                <c:pt idx="4">
                  <c:v>268</c:v>
                </c:pt>
                <c:pt idx="5">
                  <c:v>294</c:v>
                </c:pt>
              </c:numCache>
            </c:numRef>
          </c:val>
        </c:ser>
        <c:dLbls>
          <c:numFmt formatCode="#,##0" sourceLinked="0"/>
          <c:txPr>
            <a:bodyPr/>
            <a:lstStyle/>
            <a:p>
              <a:pPr>
                <a:defRPr b="0" i="0" strike="noStrike" sz="1200" u="none">
                  <a:solidFill>
                    <a:srgbClr val="285EA8"/>
                  </a:solidFill>
                  <a:latin typeface="Arial"/>
                </a:defRPr>
              </a:pPr>
            </a:p>
          </c:txPr>
          <c:showLegendKey val="0"/>
          <c:showVal val="1"/>
          <c:showCatName val="0"/>
          <c:showSerName val="0"/>
          <c:showPercent val="0"/>
          <c:showBubbleSize val="0"/>
          <c:showLeaderLines val="0"/>
        </c:dLbls>
        <c:gapWidth val="150"/>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320"/>
          <c:min val="0"/>
        </c:scaling>
        <c:delete val="0"/>
        <c:axPos val="l"/>
        <c:numFmt formatCode="#,##0.##########"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80"/>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Synthetic demonstration, not customer results. Source: source-snapshots.json, June. Revenue values are thousands of dollars. On-time delivery is a percentage; open jobs is a count. Each sparkline follows the six source months, oldest first. Deltas compare the final month with the preceding month. This visual test does not execute a connected-source refresh or modify an existing PowerPoint.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Illustrative workflow. The next slide uses the July synthetic snapshot with the same brand and dashboard composition. This proof demonstrates native editable output through the production rendering pipeline. Actual source connections, template bindings and scheduled execution have separate acceptance tests. Downloaded PowerPoint files do not automatically change when a source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Synthetic demonstration, not customer results. Source: source-snapshots.json, July. Revenue values are thousands of dollars. On-time delivery is a percentage; open jobs is a count. Each sparkline follows the six source months, oldest first. Deltas compare the final month with the preceding month. This visual test does not execute a connected-source refresh or modify an existing PowerPoint.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D_PAPER">
    <p:bg>
      <p:bgPr>
        <a:solidFill>
          <a:srgbClr val="FAF9F5"/>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09600" y="285750"/>
            <a:ext cx="7924800" cy="1257071"/>
          </a:xfrm>
          <a:prstGeom prst="rect">
            <a:avLst/>
          </a:prstGeom>
          <a:noFill/>
          <a:ln/>
        </p:spPr>
        <p:txBody>
          <a:bodyPr wrap="square" rtlCol="0"/>
          <a:lstStyle>
            <a:lvl1pPr algn="l" indent="0" marL="0">
              <a:buNone/>
              <a:defRPr lang="en-US" sz="3500" b="1" spc="-105" kern="0" dirty="0">
                <a:solidFill>
                  <a:srgbClr val="17263C"/>
                </a:solidFill>
                <a:latin typeface="Arial" pitchFamily="34" charset="0"/>
                <a:ea typeface="Arial" pitchFamily="34" charset="-122"/>
                <a:cs typeface="Arial" pitchFamily="34" charset="-120"/>
              </a:defRPr>
            </a:lvl1pPr>
          </a:lstStyle>
          <a:p>
            <a:pPr algn="l" indent="0" marL="0">
              <a:buNone/>
            </a:pPr>
            <a:r>
              <a:rPr lang="en-US" sz="3500" b="1" spc="-105" kern="0" dirty="0">
                <a:solidFill>
                  <a:srgbClr val="17263C"/>
                </a:solidFill>
                <a:latin typeface="Arial" pitchFamily="34" charset="0"/>
                <a:ea typeface="Arial" pitchFamily="34" charset="-122"/>
                <a:cs typeface="Arial" pitchFamily="34" charset="-120"/>
              </a:rPr>
              <a:t>Click to add title</a:t>
            </a:r>
            <a:endParaRPr lang="en-US" sz="3500" dirty="0"/>
          </a:p>
        </p:txBody>
      </p:sp>
      <p:sp>
        <p:nvSpPr>
          <p:cNvPr id="3" name="Text 0"/>
          <p:cNvSpPr/>
          <p:nvPr>
            <p:ph idx="101" type="body" hasCustomPrompt="1"/>
          </p:nvPr>
        </p:nvSpPr>
        <p:spPr>
          <a:xfrm>
            <a:off x="609600" y="1733321"/>
            <a:ext cx="7924800" cy="2800579"/>
          </a:xfrm>
          <a:prstGeom prst="rect">
            <a:avLst/>
          </a:prstGeom>
          <a:noFill/>
          <a:ln/>
        </p:spPr>
        <p:txBody>
          <a:bodyPr wrap="square" rtlCol="0"/>
          <a:lstStyle>
            <a:lvl1pPr algn="l" indent="0" marL="0">
              <a:buNone/>
              <a:defRPr lang="en-US" sz="1700" dirty="0">
                <a:solidFill>
                  <a:srgbClr val="1A1A1A"/>
                </a:solidFill>
                <a:latin typeface="Arial" pitchFamily="34" charset="0"/>
                <a:ea typeface="Arial" pitchFamily="34" charset="-122"/>
                <a:cs typeface="Arial" pitchFamily="34" charset="-120"/>
              </a:defRPr>
            </a:lvl1pPr>
          </a:lstStyle>
          <a:p>
            <a:pPr algn="l" indent="0" marL="0">
              <a:buNone/>
            </a:pPr>
            <a:r>
              <a:rPr lang="en-US" sz="1700" dirty="0">
                <a:solidFill>
                  <a:srgbClr val="1A1A1A"/>
                </a:solidFill>
                <a:latin typeface="Arial" pitchFamily="34" charset="0"/>
                <a:ea typeface="Arial" pitchFamily="34" charset="-122"/>
                <a:cs typeface="Arial" pitchFamily="34" charset="-120"/>
              </a:rPr>
              <a:t>Click to add text</a:t>
            </a:r>
            <a:endParaRPr lang="en-US" sz="17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D_INK">
    <p:bg>
      <p:bgPr>
        <a:solidFill>
          <a:srgbClr val="17263C"/>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09600" y="285750"/>
            <a:ext cx="7924800" cy="1257071"/>
          </a:xfrm>
          <a:prstGeom prst="rect">
            <a:avLst/>
          </a:prstGeom>
          <a:noFill/>
          <a:ln/>
        </p:spPr>
        <p:txBody>
          <a:bodyPr wrap="square" rtlCol="0"/>
          <a:lstStyle>
            <a:lvl1pPr algn="l" indent="0" marL="0">
              <a:buNone/>
              <a:defRPr lang="en-US" sz="3500" b="1" spc="-105" kern="0" dirty="0">
                <a:solidFill>
                  <a:srgbClr val="FFFFFF"/>
                </a:solidFill>
                <a:latin typeface="Arial" pitchFamily="34" charset="0"/>
                <a:ea typeface="Arial" pitchFamily="34" charset="-122"/>
                <a:cs typeface="Arial" pitchFamily="34" charset="-120"/>
              </a:defRPr>
            </a:lvl1pPr>
          </a:lstStyle>
          <a:p>
            <a:pPr algn="l" indent="0" marL="0">
              <a:buNone/>
            </a:pPr>
            <a:r>
              <a:rPr lang="en-US" sz="3500" b="1" spc="-105" kern="0" dirty="0">
                <a:solidFill>
                  <a:srgbClr val="FFFFFF"/>
                </a:solidFill>
                <a:latin typeface="Arial" pitchFamily="34" charset="0"/>
                <a:ea typeface="Arial" pitchFamily="34" charset="-122"/>
                <a:cs typeface="Arial" pitchFamily="34" charset="-120"/>
              </a:rPr>
              <a:t>Click to add title</a:t>
            </a:r>
            <a:endParaRPr lang="en-US" sz="3500" dirty="0"/>
          </a:p>
        </p:txBody>
      </p:sp>
      <p:sp>
        <p:nvSpPr>
          <p:cNvPr id="3" name="Text 0"/>
          <p:cNvSpPr/>
          <p:nvPr>
            <p:ph idx="101" type="body" hasCustomPrompt="1"/>
          </p:nvPr>
        </p:nvSpPr>
        <p:spPr>
          <a:xfrm>
            <a:off x="609600" y="1733321"/>
            <a:ext cx="7924800" cy="2800579"/>
          </a:xfrm>
          <a:prstGeom prst="rect">
            <a:avLst/>
          </a:prstGeom>
          <a:noFill/>
          <a:ln/>
        </p:spPr>
        <p:txBody>
          <a:bodyPr wrap="square" rtlCol="0"/>
          <a:lstStyle>
            <a:lvl1pPr algn="l" indent="0" marL="0">
              <a:buNone/>
              <a:defRPr lang="en-US" sz="1700" dirty="0">
                <a:solidFill>
                  <a:srgbClr val="FFFFFF"/>
                </a:solidFill>
                <a:latin typeface="Arial" pitchFamily="34" charset="0"/>
                <a:ea typeface="Arial" pitchFamily="34" charset="-122"/>
                <a:cs typeface="Arial" pitchFamily="34" charset="-120"/>
              </a:defRPr>
            </a:lvl1pPr>
          </a:lstStyle>
          <a:p>
            <a:pPr algn="l" indent="0" marL="0">
              <a:buNone/>
            </a:pPr>
            <a:r>
              <a:rPr lang="en-US" sz="1700" dirty="0">
                <a:solidFill>
                  <a:srgbClr val="FFFFFF"/>
                </a:solidFill>
                <a:latin typeface="Arial" pitchFamily="34" charset="0"/>
                <a:ea typeface="Arial" pitchFamily="34" charset="-122"/>
                <a:cs typeface="Arial" pitchFamily="34" charset="-120"/>
              </a:rPr>
              <a:t>Click to add text</a:t>
            </a:r>
            <a:endParaRPr lang="en-US" sz="17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chart" Target="/ppt/charts/chart3.xml"/><Relationship Id="rId4" Type="http://schemas.openxmlformats.org/officeDocument/2006/relationships/chart" Target="/ppt/charts/chart4.xml"/><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chart" Target="/ppt/charts/chart6.xml"/><Relationship Id="rId3" Type="http://schemas.openxmlformats.org/officeDocument/2006/relationships/chart" Target="/ppt/charts/chart7.xml"/><Relationship Id="rId4" Type="http://schemas.openxmlformats.org/officeDocument/2006/relationships/chart" Target="/ppt/charts/chart8.xml"/><Relationship Id="rId5" Type="http://schemas.openxmlformats.org/officeDocument/2006/relationships/slideLayout" Target="../slideLayouts/slideLayout2.xml"/><Relationship Id="rId6"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719976"/>
          </a:xfrm>
          <a:prstGeom prst="rect">
            <a:avLst/>
          </a:prstGeom>
          <a:noFill/>
          <a:ln/>
        </p:spPr>
        <p:txBody>
          <a:bodyPr wrap="square" lIns="0" tIns="0" rIns="0" bIns="0" rtlCol="0" anchor="t"/>
          <a:lstStyle/>
          <a:p>
            <a:pPr indent="0" marL="0">
              <a:lnSpc>
                <a:spcPts val="4900"/>
              </a:lnSpc>
              <a:buNone/>
            </a:pPr>
            <a:r>
              <a:rPr lang="en-US" sz="3500" b="1" spc="-105" kern="0" dirty="0">
                <a:solidFill>
                  <a:schemeClr val="accent2"/>
                </a:solidFill>
                <a:latin typeface="Arial" pitchFamily="34" charset="0"/>
                <a:ea typeface="Arial" pitchFamily="34" charset="-122"/>
                <a:cs typeface="Arial" pitchFamily="34" charset="-120"/>
              </a:rPr>
              <a:t>Northstar / June · illustrative</a:t>
            </a:r>
            <a:endParaRPr lang="en-US" sz="3500" dirty="0"/>
          </a:p>
        </p:txBody>
      </p:sp>
      <p:sp>
        <p:nvSpPr>
          <p:cNvPr id="3" name="sd-build-1 #1 sd-panel-1"/>
          <p:cNvSpPr/>
          <p:nvPr/>
        </p:nvSpPr>
        <p:spPr>
          <a:xfrm>
            <a:off x="609600" y="1180986"/>
            <a:ext cx="2552700" cy="1428750"/>
          </a:xfrm>
          <a:prstGeom prst="rect">
            <a:avLst/>
          </a:prstGeom>
          <a:solidFill>
            <a:schemeClr val="bg1"/>
          </a:solidFill>
          <a:ln w="9525">
            <a:solidFill>
              <a:srgbClr val="D6D5D2"/>
            </a:solidFill>
            <a:prstDash val="solid"/>
          </a:ln>
        </p:spPr>
      </p:sp>
      <p:sp>
        <p:nvSpPr>
          <p:cNvPr id="4" name="sd-build-1 #2 sd-panel-2"/>
          <p:cNvSpPr/>
          <p:nvPr/>
        </p:nvSpPr>
        <p:spPr>
          <a:xfrm>
            <a:off x="762000" y="1317955"/>
            <a:ext cx="8382000" cy="272034"/>
          </a:xfrm>
          <a:prstGeom prst="rect">
            <a:avLst/>
          </a:prstGeom>
          <a:noFill/>
          <a:ln/>
        </p:spPr>
        <p:txBody>
          <a:bodyPr wrap="square" lIns="0" tIns="0" rIns="0" bIns="0" rtlCol="0" anchor="t"/>
          <a:lstStyle/>
          <a:p>
            <a:pPr algn="l" indent="0" marL="0">
              <a:lnSpc>
                <a:spcPts val="1600"/>
              </a:lnSpc>
              <a:buNone/>
            </a:pPr>
            <a:r>
              <a:rPr lang="en-US" sz="1300" b="1" dirty="0">
                <a:solidFill>
                  <a:srgbClr val="595857"/>
                </a:solidFill>
                <a:latin typeface="Arial" pitchFamily="34" charset="0"/>
                <a:ea typeface="Arial" pitchFamily="34" charset="-122"/>
                <a:cs typeface="Arial" pitchFamily="34" charset="-120"/>
              </a:rPr>
              <a:t>Revenue</a:t>
            </a:r>
            <a:endParaRPr lang="en-US" sz="1300" dirty="0"/>
          </a:p>
        </p:txBody>
      </p:sp>
      <p:sp>
        <p:nvSpPr>
          <p:cNvPr id="5" name="sd-build-1 #3 sd-dash-1-figure"/>
          <p:cNvSpPr/>
          <p:nvPr/>
        </p:nvSpPr>
        <p:spPr>
          <a:xfrm>
            <a:off x="762000" y="1539126"/>
            <a:ext cx="2247900" cy="609600"/>
          </a:xfrm>
          <a:prstGeom prst="rect">
            <a:avLst/>
          </a:prstGeom>
          <a:noFill/>
          <a:ln/>
        </p:spPr>
        <p:txBody>
          <a:bodyPr wrap="square" lIns="0" tIns="0" rIns="0" bIns="0" rtlCol="0" anchor="t">
            <a:normAutofit/>
          </a:bodyPr>
          <a:lstStyle/>
          <a:p>
            <a:pPr algn="l" indent="0" marL="0">
              <a:lnSpc>
                <a:spcPts val="3600"/>
              </a:lnSpc>
              <a:buNone/>
            </a:pPr>
            <a:r>
              <a:rPr lang="en-US" sz="3000" b="1" dirty="0">
                <a:solidFill>
                  <a:schemeClr val="accent1"/>
                </a:solidFill>
                <a:latin typeface="Arial" pitchFamily="34" charset="0"/>
                <a:ea typeface="Arial" pitchFamily="34" charset="-122"/>
                <a:cs typeface="Arial" pitchFamily="34" charset="-120"/>
              </a:rPr>
              <a:t>$268k</a:t>
            </a:r>
            <a:endParaRPr lang="en-US" sz="3000" dirty="0"/>
          </a:p>
        </p:txBody>
      </p:sp>
      <p:sp>
        <p:nvSpPr>
          <p:cNvPr id="6" name="sd-build-1 #4 sd-dash-1-delta"/>
          <p:cNvSpPr/>
          <p:nvPr/>
        </p:nvSpPr>
        <p:spPr>
          <a:xfrm>
            <a:off x="1733550" y="1317955"/>
            <a:ext cx="1276350" cy="259080"/>
          </a:xfrm>
          <a:prstGeom prst="rect">
            <a:avLst/>
          </a:prstGeom>
          <a:noFill/>
          <a:ln/>
        </p:spPr>
        <p:txBody>
          <a:bodyPr wrap="square" lIns="0" tIns="0" rIns="0" bIns="0" rtlCol="0" anchor="t">
            <a:normAutofit/>
          </a:bodyPr>
          <a:lstStyle/>
          <a:p>
            <a:pPr algn="r" indent="0" marL="0">
              <a:lnSpc>
                <a:spcPts val="1500"/>
              </a:lnSpc>
              <a:buNone/>
            </a:pPr>
            <a:r>
              <a:rPr lang="en-US" sz="1300" b="1" dirty="0">
                <a:solidFill>
                  <a:schemeClr val="accent1"/>
                </a:solidFill>
                <a:latin typeface="Arial" pitchFamily="34" charset="0"/>
                <a:ea typeface="Arial" pitchFamily="34" charset="-122"/>
                <a:cs typeface="Arial" pitchFamily="34" charset="-120"/>
              </a:rPr>
              <a:t>+$27k</a:t>
            </a:r>
            <a:endParaRPr lang="en-US" sz="1300" dirty="0"/>
          </a:p>
        </p:txBody>
      </p:sp>
      <p:sp>
        <p:nvSpPr>
          <p:cNvPr id="7" name="sd-build-1 #5 sd-panel-5"/>
          <p:cNvSpPr/>
          <p:nvPr/>
        </p:nvSpPr>
        <p:spPr>
          <a:xfrm>
            <a:off x="3295650" y="1180986"/>
            <a:ext cx="2552700" cy="1428750"/>
          </a:xfrm>
          <a:prstGeom prst="rect">
            <a:avLst/>
          </a:prstGeom>
          <a:solidFill>
            <a:schemeClr val="bg1"/>
          </a:solidFill>
          <a:ln w="9525">
            <a:solidFill>
              <a:srgbClr val="D6D5D2"/>
            </a:solidFill>
            <a:prstDash val="solid"/>
          </a:ln>
        </p:spPr>
      </p:sp>
      <p:sp>
        <p:nvSpPr>
          <p:cNvPr id="8" name="sd-build-1 #6 sd-panel-6"/>
          <p:cNvSpPr/>
          <p:nvPr/>
        </p:nvSpPr>
        <p:spPr>
          <a:xfrm>
            <a:off x="3448050" y="1317955"/>
            <a:ext cx="5695950" cy="272034"/>
          </a:xfrm>
          <a:prstGeom prst="rect">
            <a:avLst/>
          </a:prstGeom>
          <a:noFill/>
          <a:ln/>
        </p:spPr>
        <p:txBody>
          <a:bodyPr wrap="square" lIns="0" tIns="0" rIns="0" bIns="0" rtlCol="0" anchor="t"/>
          <a:lstStyle/>
          <a:p>
            <a:pPr algn="l" indent="0" marL="0">
              <a:lnSpc>
                <a:spcPts val="1600"/>
              </a:lnSpc>
              <a:buNone/>
            </a:pPr>
            <a:r>
              <a:rPr lang="en-US" sz="1300" b="1" dirty="0">
                <a:solidFill>
                  <a:srgbClr val="595857"/>
                </a:solidFill>
                <a:latin typeface="Arial" pitchFamily="34" charset="0"/>
                <a:ea typeface="Arial" pitchFamily="34" charset="-122"/>
                <a:cs typeface="Arial" pitchFamily="34" charset="-120"/>
              </a:rPr>
              <a:t>On time</a:t>
            </a:r>
            <a:endParaRPr lang="en-US" sz="1300" dirty="0"/>
          </a:p>
        </p:txBody>
      </p:sp>
      <p:sp>
        <p:nvSpPr>
          <p:cNvPr id="9" name="sd-build-1 #7 sd-dash-2-figure"/>
          <p:cNvSpPr/>
          <p:nvPr/>
        </p:nvSpPr>
        <p:spPr>
          <a:xfrm>
            <a:off x="3448050" y="1539126"/>
            <a:ext cx="2247900" cy="609600"/>
          </a:xfrm>
          <a:prstGeom prst="rect">
            <a:avLst/>
          </a:prstGeom>
          <a:noFill/>
          <a:ln/>
        </p:spPr>
        <p:txBody>
          <a:bodyPr wrap="square" lIns="0" tIns="0" rIns="0" bIns="0" rtlCol="0" anchor="t">
            <a:normAutofit/>
          </a:bodyPr>
          <a:lstStyle/>
          <a:p>
            <a:pPr algn="l" indent="0" marL="0">
              <a:lnSpc>
                <a:spcPts val="3600"/>
              </a:lnSpc>
              <a:buNone/>
            </a:pPr>
            <a:r>
              <a:rPr lang="en-US" sz="3000" b="1" dirty="0">
                <a:solidFill>
                  <a:schemeClr val="accent1"/>
                </a:solidFill>
                <a:latin typeface="Arial" pitchFamily="34" charset="0"/>
                <a:ea typeface="Arial" pitchFamily="34" charset="-122"/>
                <a:cs typeface="Arial" pitchFamily="34" charset="-120"/>
              </a:rPr>
              <a:t>94%</a:t>
            </a:r>
            <a:endParaRPr lang="en-US" sz="3000" dirty="0"/>
          </a:p>
        </p:txBody>
      </p:sp>
      <p:sp>
        <p:nvSpPr>
          <p:cNvPr id="10" name="sd-build-1 #8 sd-dash-2-delta"/>
          <p:cNvSpPr/>
          <p:nvPr/>
        </p:nvSpPr>
        <p:spPr>
          <a:xfrm>
            <a:off x="4419600" y="1317955"/>
            <a:ext cx="1276350" cy="259080"/>
          </a:xfrm>
          <a:prstGeom prst="rect">
            <a:avLst/>
          </a:prstGeom>
          <a:noFill/>
          <a:ln/>
        </p:spPr>
        <p:txBody>
          <a:bodyPr wrap="square" lIns="0" tIns="0" rIns="0" bIns="0" rtlCol="0" anchor="t">
            <a:normAutofit/>
          </a:bodyPr>
          <a:lstStyle/>
          <a:p>
            <a:pPr algn="r" indent="0" marL="0">
              <a:lnSpc>
                <a:spcPts val="1500"/>
              </a:lnSpc>
              <a:buNone/>
            </a:pPr>
            <a:r>
              <a:rPr lang="en-US" sz="1300" b="1" dirty="0">
                <a:solidFill>
                  <a:schemeClr val="accent1"/>
                </a:solidFill>
                <a:latin typeface="Arial" pitchFamily="34" charset="0"/>
                <a:ea typeface="Arial" pitchFamily="34" charset="-122"/>
                <a:cs typeface="Arial" pitchFamily="34" charset="-120"/>
              </a:rPr>
              <a:t>+2 pts</a:t>
            </a:r>
            <a:endParaRPr lang="en-US" sz="1300" dirty="0"/>
          </a:p>
        </p:txBody>
      </p:sp>
      <p:sp>
        <p:nvSpPr>
          <p:cNvPr id="11" name="sd-build-1 #9 sd-panel-9"/>
          <p:cNvSpPr/>
          <p:nvPr/>
        </p:nvSpPr>
        <p:spPr>
          <a:xfrm>
            <a:off x="5981700" y="1180986"/>
            <a:ext cx="2552700" cy="1428750"/>
          </a:xfrm>
          <a:prstGeom prst="rect">
            <a:avLst/>
          </a:prstGeom>
          <a:solidFill>
            <a:schemeClr val="bg1"/>
          </a:solidFill>
          <a:ln w="9525">
            <a:solidFill>
              <a:srgbClr val="D6D5D2"/>
            </a:solidFill>
            <a:prstDash val="solid"/>
          </a:ln>
        </p:spPr>
      </p:sp>
      <p:sp>
        <p:nvSpPr>
          <p:cNvPr id="12" name="sd-build-1 #10 sd-panel-10"/>
          <p:cNvSpPr/>
          <p:nvPr/>
        </p:nvSpPr>
        <p:spPr>
          <a:xfrm>
            <a:off x="6134100" y="1317955"/>
            <a:ext cx="3009900" cy="272034"/>
          </a:xfrm>
          <a:prstGeom prst="rect">
            <a:avLst/>
          </a:prstGeom>
          <a:noFill/>
          <a:ln/>
        </p:spPr>
        <p:txBody>
          <a:bodyPr wrap="square" lIns="0" tIns="0" rIns="0" bIns="0" rtlCol="0" anchor="t"/>
          <a:lstStyle/>
          <a:p>
            <a:pPr algn="l" indent="0" marL="0">
              <a:lnSpc>
                <a:spcPts val="1600"/>
              </a:lnSpc>
              <a:buNone/>
            </a:pPr>
            <a:r>
              <a:rPr lang="en-US" sz="1300" b="1" dirty="0">
                <a:solidFill>
                  <a:srgbClr val="595857"/>
                </a:solidFill>
                <a:latin typeface="Arial" pitchFamily="34" charset="0"/>
                <a:ea typeface="Arial" pitchFamily="34" charset="-122"/>
                <a:cs typeface="Arial" pitchFamily="34" charset="-120"/>
              </a:rPr>
              <a:t>Open jobs</a:t>
            </a:r>
            <a:endParaRPr lang="en-US" sz="1300" dirty="0"/>
          </a:p>
        </p:txBody>
      </p:sp>
      <p:sp>
        <p:nvSpPr>
          <p:cNvPr id="13" name="sd-build-1 #11 sd-dash-3-figure"/>
          <p:cNvSpPr/>
          <p:nvPr/>
        </p:nvSpPr>
        <p:spPr>
          <a:xfrm>
            <a:off x="6134100" y="1539126"/>
            <a:ext cx="2247900" cy="609600"/>
          </a:xfrm>
          <a:prstGeom prst="rect">
            <a:avLst/>
          </a:prstGeom>
          <a:noFill/>
          <a:ln/>
        </p:spPr>
        <p:txBody>
          <a:bodyPr wrap="square" lIns="0" tIns="0" rIns="0" bIns="0" rtlCol="0" anchor="t">
            <a:normAutofit/>
          </a:bodyPr>
          <a:lstStyle/>
          <a:p>
            <a:pPr algn="l" indent="0" marL="0">
              <a:lnSpc>
                <a:spcPts val="3600"/>
              </a:lnSpc>
              <a:buNone/>
            </a:pPr>
            <a:r>
              <a:rPr lang="en-US" sz="3000" b="1" dirty="0">
                <a:solidFill>
                  <a:schemeClr val="accent1"/>
                </a:solidFill>
                <a:latin typeface="Arial" pitchFamily="34" charset="0"/>
                <a:ea typeface="Arial" pitchFamily="34" charset="-122"/>
                <a:cs typeface="Arial" pitchFamily="34" charset="-120"/>
              </a:rPr>
              <a:t>24</a:t>
            </a:r>
            <a:endParaRPr lang="en-US" sz="3000" dirty="0"/>
          </a:p>
        </p:txBody>
      </p:sp>
      <p:sp>
        <p:nvSpPr>
          <p:cNvPr id="14" name="sd-build-1 #12 sd-dash-3-delta"/>
          <p:cNvSpPr/>
          <p:nvPr/>
        </p:nvSpPr>
        <p:spPr>
          <a:xfrm>
            <a:off x="7105650" y="1317955"/>
            <a:ext cx="1276350" cy="259080"/>
          </a:xfrm>
          <a:prstGeom prst="rect">
            <a:avLst/>
          </a:prstGeom>
          <a:noFill/>
          <a:ln/>
        </p:spPr>
        <p:txBody>
          <a:bodyPr wrap="square" lIns="0" tIns="0" rIns="0" bIns="0" rtlCol="0" anchor="t">
            <a:normAutofit/>
          </a:bodyPr>
          <a:lstStyle/>
          <a:p>
            <a:pPr algn="r" indent="0" marL="0">
              <a:lnSpc>
                <a:spcPts val="1500"/>
              </a:lnSpc>
              <a:buNone/>
            </a:pPr>
            <a:r>
              <a:rPr lang="en-US" sz="1300" b="1" dirty="0">
                <a:solidFill>
                  <a:schemeClr val="accent1"/>
                </a:solidFill>
                <a:latin typeface="Arial" pitchFamily="34" charset="0"/>
                <a:ea typeface="Arial" pitchFamily="34" charset="-122"/>
                <a:cs typeface="Arial" pitchFamily="34" charset="-120"/>
              </a:rPr>
              <a:t>-4</a:t>
            </a:r>
            <a:endParaRPr lang="en-US" sz="1300" dirty="0"/>
          </a:p>
        </p:txBody>
      </p:sp>
      <p:sp>
        <p:nvSpPr>
          <p:cNvPr id="15" name="sd-panel-13"/>
          <p:cNvSpPr/>
          <p:nvPr/>
        </p:nvSpPr>
        <p:spPr>
          <a:xfrm>
            <a:off x="609600" y="2781186"/>
            <a:ext cx="7924800" cy="1924164"/>
          </a:xfrm>
          <a:prstGeom prst="rect">
            <a:avLst/>
          </a:prstGeom>
          <a:solidFill>
            <a:schemeClr val="bg1"/>
          </a:solidFill>
          <a:ln w="9525">
            <a:solidFill>
              <a:srgbClr val="D6D5D2"/>
            </a:solidFill>
            <a:prstDash val="solid"/>
          </a:ln>
        </p:spPr>
      </p:sp>
      <p:sp>
        <p:nvSpPr>
          <p:cNvPr id="16" name="sd-panel-14"/>
          <p:cNvSpPr/>
          <p:nvPr/>
        </p:nvSpPr>
        <p:spPr>
          <a:xfrm>
            <a:off x="6650546" y="2894533"/>
            <a:ext cx="1712405" cy="356235"/>
          </a:xfrm>
          <a:prstGeom prst="roundRect">
            <a:avLst>
              <a:gd name="adj" fmla="val 50000"/>
            </a:avLst>
          </a:prstGeom>
          <a:solidFill>
            <a:srgbClr val="D8E0E9"/>
          </a:solidFill>
          <a:ln/>
        </p:spPr>
      </p:sp>
      <p:sp>
        <p:nvSpPr>
          <p:cNvPr id="17" name="sd-card-title"/>
          <p:cNvSpPr/>
          <p:nvPr/>
        </p:nvSpPr>
        <p:spPr>
          <a:xfrm>
            <a:off x="781050" y="2924061"/>
            <a:ext cx="4913376" cy="304800"/>
          </a:xfrm>
          <a:prstGeom prst="rect">
            <a:avLst/>
          </a:prstGeom>
          <a:noFill/>
          <a:ln/>
        </p:spPr>
        <p:txBody>
          <a:bodyPr wrap="square" lIns="0" tIns="0" rIns="0" bIns="0" rtlCol="0" anchor="t"/>
          <a:lstStyle/>
          <a:p>
            <a:pPr algn="l" indent="0" marL="0">
              <a:buNone/>
            </a:pPr>
            <a:r>
              <a:rPr lang="en-US" sz="1500" b="1" dirty="0">
                <a:solidFill>
                  <a:schemeClr val="tx1"/>
                </a:solidFill>
                <a:latin typeface="Arial" pitchFamily="34" charset="0"/>
                <a:ea typeface="Arial" pitchFamily="34" charset="-122"/>
                <a:cs typeface="Arial" pitchFamily="34" charset="-120"/>
              </a:rPr>
              <a:t>Monthly revenue · $000 · illustrative</a:t>
            </a:r>
            <a:endParaRPr lang="en-US" sz="1500" dirty="0"/>
          </a:p>
        </p:txBody>
      </p:sp>
      <p:sp>
        <p:nvSpPr>
          <p:cNvPr id="18" name="sd-card-callout"/>
          <p:cNvSpPr/>
          <p:nvPr/>
        </p:nvSpPr>
        <p:spPr>
          <a:xfrm>
            <a:off x="6650546" y="2915488"/>
            <a:ext cx="1712405" cy="356235"/>
          </a:xfrm>
          <a:prstGeom prst="rect">
            <a:avLst/>
          </a:prstGeom>
          <a:noFill/>
          <a:ln/>
        </p:spPr>
        <p:txBody>
          <a:bodyPr wrap="square" lIns="0" tIns="0" rIns="0" bIns="0" rtlCol="0" anchor="ctr"/>
          <a:lstStyle/>
          <a:p>
            <a:pPr algn="ctr" indent="0" marL="0">
              <a:buNone/>
            </a:pPr>
            <a:r>
              <a:rPr lang="en-US" sz="1700" b="1" dirty="0">
                <a:solidFill>
                  <a:schemeClr val="accent1"/>
                </a:solidFill>
                <a:latin typeface="Arial" pitchFamily="34" charset="0"/>
                <a:ea typeface="Arial" pitchFamily="34" charset="-122"/>
                <a:cs typeface="Arial" pitchFamily="34" charset="-120"/>
              </a:rPr>
              <a:t>+49% vs Jan</a:t>
            </a:r>
            <a:endParaRPr lang="en-US" sz="1700" dirty="0"/>
          </a:p>
        </p:txBody>
      </p:sp>
      <p:graphicFrame>
        <p:nvGraphicFramePr>
          <p:cNvPr id="19" name="sd-build-1 #13 sd-sparkline" descr=""/>
          <p:cNvGraphicFramePr/>
          <p:nvPr/>
        </p:nvGraphicFramePr>
        <p:xfrm>
          <a:off x="723900" y="2066811"/>
          <a:ext cx="2324100" cy="428625"/>
        </p:xfrm>
        <a:graphic xmlns:a="http://schemas.openxmlformats.org/drawingml/2006/main">
          <a:graphicData uri="http://schemas.openxmlformats.org/drawingml/2006/chart">
            <c:chart xmlns:c="http://schemas.openxmlformats.org/drawingml/2006/chart" r:id="rId1"/>
          </a:graphicData>
        </a:graphic>
      </p:graphicFrame>
      <p:graphicFrame>
        <p:nvGraphicFramePr>
          <p:cNvPr id="20" name="sd-build-1 #14 sd-sparkline" descr=""/>
          <p:cNvGraphicFramePr/>
          <p:nvPr/>
        </p:nvGraphicFramePr>
        <p:xfrm>
          <a:off x="3409950" y="2066811"/>
          <a:ext cx="2324100" cy="428625"/>
        </p:xfrm>
        <a:graphic xmlns:a="http://schemas.openxmlformats.org/drawingml/2006/main">
          <a:graphicData uri="http://schemas.openxmlformats.org/drawingml/2006/chart">
            <c:chart xmlns:c="http://schemas.openxmlformats.org/drawingml/2006/chart" r:id="rId2"/>
          </a:graphicData>
        </a:graphic>
      </p:graphicFrame>
      <p:graphicFrame>
        <p:nvGraphicFramePr>
          <p:cNvPr id="21" name="sd-build-1 #15 sd-sparkline" descr=""/>
          <p:cNvGraphicFramePr/>
          <p:nvPr/>
        </p:nvGraphicFramePr>
        <p:xfrm>
          <a:off x="6096000" y="2066811"/>
          <a:ext cx="2324100" cy="428625"/>
        </p:xfrm>
        <a:graphic xmlns:a="http://schemas.openxmlformats.org/drawingml/2006/main">
          <a:graphicData uri="http://schemas.openxmlformats.org/drawingml/2006/chart">
            <c:chart xmlns:c="http://schemas.openxmlformats.org/drawingml/2006/chart" r:id="rId3"/>
          </a:graphicData>
        </a:graphic>
      </p:graphicFrame>
      <p:graphicFrame>
        <p:nvGraphicFramePr>
          <p:cNvPr id="22" name="sd-build-2 #16 sd-chart" descr=""/>
          <p:cNvGraphicFramePr/>
          <p:nvPr/>
        </p:nvGraphicFramePr>
        <p:xfrm>
          <a:off x="781050" y="3266961"/>
          <a:ext cx="7581900" cy="1266939"/>
        </p:xfrm>
        <a:graphic xmlns:a="http://schemas.openxmlformats.org/drawingml/2006/main">
          <a:graphicData uri="http://schemas.openxmlformats.org/drawingml/2006/chart">
            <c:chart xmlns:c="http://schemas.openxmlformats.org/drawingml/2006/chart" r:id="rId4"/>
          </a:graphicData>
        </a:graphic>
      </p:graphicFrame>
      <p:sp>
        <p:nvSpPr>
          <p:cNvPr id="23" name="sd-footer-1"/>
          <p:cNvSpPr/>
          <p:nvPr/>
        </p:nvSpPr>
        <p:spPr>
          <a:xfrm>
            <a:off x="609600" y="4819650"/>
            <a:ext cx="7924800" cy="0"/>
          </a:xfrm>
          <a:prstGeom prst="line">
            <a:avLst/>
          </a:prstGeom>
          <a:noFill/>
          <a:ln w="9525">
            <a:solidFill>
              <a:srgbClr val="D2D1CE"/>
            </a:solidFill>
            <a:prstDash val="solid"/>
          </a:ln>
        </p:spPr>
      </p:sp>
      <p:sp>
        <p:nvSpPr>
          <p:cNvPr id="25"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28"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1</a:t>
            </a:fld>
            <a:endParaRPr lang="en-US"/>
          </a:p>
        </p:txBody>
      </p:sp>
    </p:spTree>
  </p:cSld>
  <p:clrMapOvr>
    <a:masterClrMapping/>
  </p:clrMapOvr>
  <mc:AlternateContent xmlns:mc="http://schemas.openxmlformats.org/markup-compatibility/2006" xmlns:p14="http://schemas.microsoft.com/office/powerpoint/2010/main">
    <mc:Choice Requires="p14">
      <p:transition spd="med">
        <p14:reveal dir="r"/>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3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35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35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35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35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35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35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35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35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35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35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35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350"/>
                                        <p:tgtEl>
                                          <p:spTgt spid="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35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9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Graphic spid="19" grpId="0">
        <p:bldAsOne/>
      </p:bldGraphic>
      <p:bldGraphic spid="20" grpId="0">
        <p:bldAsOne/>
      </p:bldGraphic>
      <p:bldGraphic spid="21" grpId="0">
        <p:bldAsOne/>
      </p:bldGraphic>
      <p:bldGraphic spid="22"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626364"/>
          </a:xfrm>
          <a:prstGeom prst="rect">
            <a:avLst/>
          </a:prstGeom>
          <a:noFill/>
          <a:ln/>
        </p:spPr>
        <p:txBody>
          <a:bodyPr wrap="square" lIns="0" tIns="0" rIns="0" bIns="0" rtlCol="0" anchor="t"/>
          <a:lstStyle/>
          <a:p>
            <a:pPr indent="0" marL="0">
              <a:lnSpc>
                <a:spcPts val="4200"/>
              </a:lnSpc>
              <a:buNone/>
            </a:pPr>
            <a:r>
              <a:rPr lang="en-US" sz="3000" b="1" spc="-105" kern="0" dirty="0">
                <a:solidFill>
                  <a:schemeClr val="accent2"/>
                </a:solidFill>
                <a:latin typeface="Arial" pitchFamily="34" charset="0"/>
                <a:ea typeface="Arial" pitchFamily="34" charset="-122"/>
                <a:cs typeface="Arial" pitchFamily="34" charset="-120"/>
              </a:rPr>
              <a:t>Your source. Your template. A fresh report.</a:t>
            </a:r>
            <a:endParaRPr lang="en-US" sz="3000" dirty="0"/>
          </a:p>
        </p:txBody>
      </p:sp>
      <p:sp>
        <p:nvSpPr>
          <p:cNvPr id="3" name="sd-panel-1"/>
          <p:cNvSpPr/>
          <p:nvPr/>
        </p:nvSpPr>
        <p:spPr>
          <a:xfrm>
            <a:off x="609600" y="1087374"/>
            <a:ext cx="7924800" cy="3617976"/>
          </a:xfrm>
          <a:prstGeom prst="rect">
            <a:avLst/>
          </a:prstGeom>
          <a:solidFill>
            <a:schemeClr val="bg1"/>
          </a:solidFill>
          <a:ln w="9525">
            <a:solidFill>
              <a:srgbClr val="D6D5D2"/>
            </a:solidFill>
            <a:prstDash val="solid"/>
          </a:ln>
        </p:spPr>
      </p:sp>
      <p:sp>
        <p:nvSpPr>
          <p:cNvPr id="4" name="sd-diagram-edge-source-template"/>
          <p:cNvSpPr/>
          <p:nvPr/>
        </p:nvSpPr>
        <p:spPr>
          <a:xfrm>
            <a:off x="3194050" y="2896362"/>
            <a:ext cx="171450" cy="9144"/>
          </a:xfrm>
          <a:prstGeom prst="line">
            <a:avLst/>
          </a:prstGeom>
          <a:noFill/>
          <a:ln w="19050">
            <a:solidFill>
              <a:srgbClr val="7F7E7D"/>
            </a:solidFill>
            <a:prstDash val="solid"/>
            <a:tailEnd type="triangle"/>
          </a:ln>
        </p:spPr>
      </p:sp>
      <p:sp>
        <p:nvSpPr>
          <p:cNvPr id="5" name="sd-diagram-edge-label-source-template"/>
          <p:cNvSpPr/>
          <p:nvPr/>
        </p:nvSpPr>
        <p:spPr>
          <a:xfrm>
            <a:off x="2063750" y="1650873"/>
            <a:ext cx="2432050" cy="236220"/>
          </a:xfrm>
          <a:prstGeom prst="rect">
            <a:avLst/>
          </a:prstGeom>
          <a:solidFill>
            <a:schemeClr val="bg1"/>
          </a:solidFill>
          <a:ln/>
        </p:spPr>
        <p:txBody>
          <a:bodyPr wrap="square" lIns="0" tIns="0" rIns="0" bIns="0" rtlCol="0" anchor="t"/>
          <a:lstStyle/>
          <a:p>
            <a:pPr algn="ctr" indent="0" marL="0">
              <a:lnSpc>
                <a:spcPts val="1600"/>
              </a:lnSpc>
              <a:buNone/>
            </a:pPr>
            <a:r>
              <a:rPr lang="en-US" sz="1200" dirty="0">
                <a:solidFill>
                  <a:srgbClr val="595857"/>
                </a:solidFill>
                <a:latin typeface="Arial" pitchFamily="34" charset="0"/>
                <a:ea typeface="Arial" pitchFamily="34" charset="-122"/>
                <a:cs typeface="Arial" pitchFamily="34" charset="-120"/>
              </a:rPr>
              <a:t>Map fields</a:t>
            </a:r>
            <a:endParaRPr lang="en-US" sz="1200" dirty="0"/>
          </a:p>
        </p:txBody>
      </p:sp>
      <p:sp>
        <p:nvSpPr>
          <p:cNvPr id="6" name="sd-diagram-edge-template-deck"/>
          <p:cNvSpPr/>
          <p:nvPr/>
        </p:nvSpPr>
        <p:spPr>
          <a:xfrm>
            <a:off x="5778500" y="2896362"/>
            <a:ext cx="171450" cy="9144"/>
          </a:xfrm>
          <a:prstGeom prst="line">
            <a:avLst/>
          </a:prstGeom>
          <a:noFill/>
          <a:ln w="19050">
            <a:solidFill>
              <a:srgbClr val="7F7E7D"/>
            </a:solidFill>
            <a:prstDash val="solid"/>
            <a:tailEnd type="triangle"/>
          </a:ln>
        </p:spPr>
      </p:sp>
      <p:sp>
        <p:nvSpPr>
          <p:cNvPr id="7" name="sd-diagram-edge-label-template-deck"/>
          <p:cNvSpPr/>
          <p:nvPr/>
        </p:nvSpPr>
        <p:spPr>
          <a:xfrm>
            <a:off x="4648200" y="1650873"/>
            <a:ext cx="2432050" cy="236220"/>
          </a:xfrm>
          <a:prstGeom prst="rect">
            <a:avLst/>
          </a:prstGeom>
          <a:solidFill>
            <a:schemeClr val="bg1"/>
          </a:solidFill>
          <a:ln/>
        </p:spPr>
        <p:txBody>
          <a:bodyPr wrap="square" lIns="0" tIns="0" rIns="0" bIns="0" rtlCol="0" anchor="t"/>
          <a:lstStyle/>
          <a:p>
            <a:pPr algn="ctr" indent="0" marL="0">
              <a:lnSpc>
                <a:spcPts val="1600"/>
              </a:lnSpc>
              <a:buNone/>
            </a:pPr>
            <a:r>
              <a:rPr lang="en-US" sz="1200" dirty="0">
                <a:solidFill>
                  <a:srgbClr val="595857"/>
                </a:solidFill>
                <a:latin typeface="Arial" pitchFamily="34" charset="0"/>
                <a:ea typeface="Arial" pitchFamily="34" charset="-122"/>
                <a:cs typeface="Arial" pitchFamily="34" charset="-120"/>
              </a:rPr>
              <a:t>Create report</a:t>
            </a:r>
            <a:endParaRPr lang="en-US" sz="1200" dirty="0"/>
          </a:p>
        </p:txBody>
      </p:sp>
      <p:sp>
        <p:nvSpPr>
          <p:cNvPr id="8" name="sd-build-1 #2 sd-diagram-source"/>
          <p:cNvSpPr/>
          <p:nvPr/>
        </p:nvSpPr>
        <p:spPr>
          <a:xfrm>
            <a:off x="781050" y="2077593"/>
            <a:ext cx="2413000" cy="1637538"/>
          </a:xfrm>
          <a:prstGeom prst="roundRect">
            <a:avLst>
              <a:gd name="adj" fmla="val 4653"/>
            </a:avLst>
          </a:prstGeom>
          <a:solidFill>
            <a:schemeClr val="bg2"/>
          </a:solidFill>
          <a:ln w="12700">
            <a:solidFill>
              <a:srgbClr val="C2C1BE"/>
            </a:solidFill>
          </a:ln>
        </p:spPr>
        <p:txBody>
          <a:bodyPr wrap="square" lIns="76200" tIns="76200" rIns="76200" bIns="7620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Source snapshot</a:t>
            </a:r>
            <a:endParaRPr lang="en-US" sz="1500" dirty="0"/>
          </a:p>
          <a:p>
            <a:pPr algn="ctr" indent="0" marL="0">
              <a:buNone/>
            </a:pPr>
            <a:r>
              <a:rPr lang="en-US" sz="1200" dirty="0">
                <a:solidFill>
                  <a:srgbClr val="595857"/>
                </a:solidFill>
                <a:latin typeface="Arial" pitchFamily="34" charset="0"/>
                <a:ea typeface="Arial" pitchFamily="34" charset="-122"/>
                <a:cs typeface="Arial" pitchFamily="34" charset="-120"/>
              </a:rPr>
              <a:t>Revenue · delivery · open jobs</a:t>
            </a:r>
            <a:endParaRPr lang="en-US" sz="1500" dirty="0"/>
          </a:p>
        </p:txBody>
      </p:sp>
      <p:sp>
        <p:nvSpPr>
          <p:cNvPr id="9" name="sd-build-1 #3 sd-diagram-template"/>
          <p:cNvSpPr/>
          <p:nvPr/>
        </p:nvSpPr>
        <p:spPr>
          <a:xfrm>
            <a:off x="3365500" y="2077593"/>
            <a:ext cx="2413000" cy="1637538"/>
          </a:xfrm>
          <a:prstGeom prst="roundRect">
            <a:avLst>
              <a:gd name="adj" fmla="val 4653"/>
            </a:avLst>
          </a:prstGeom>
          <a:solidFill>
            <a:schemeClr val="bg2"/>
          </a:solidFill>
          <a:ln w="12700">
            <a:solidFill>
              <a:srgbClr val="C2C1BE"/>
            </a:solidFill>
          </a:ln>
        </p:spPr>
        <p:txBody>
          <a:bodyPr wrap="square" lIns="76200" tIns="76200" rIns="76200" bIns="7620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Saved template</a:t>
            </a:r>
            <a:endParaRPr lang="en-US" sz="1500" dirty="0"/>
          </a:p>
          <a:p>
            <a:pPr algn="ctr" indent="0" marL="0">
              <a:buNone/>
            </a:pPr>
            <a:r>
              <a:rPr lang="en-US" sz="1200" dirty="0">
                <a:solidFill>
                  <a:srgbClr val="595857"/>
                </a:solidFill>
                <a:latin typeface="Arial" pitchFamily="34" charset="0"/>
                <a:ea typeface="Arial" pitchFamily="34" charset="-122"/>
                <a:cs typeface="Arial" pitchFamily="34" charset="-120"/>
              </a:rPr>
              <a:t>Brand · layout · data bindings</a:t>
            </a:r>
            <a:endParaRPr lang="en-US" sz="1500" dirty="0"/>
          </a:p>
        </p:txBody>
      </p:sp>
      <p:sp>
        <p:nvSpPr>
          <p:cNvPr id="10" name="sd-build-1 #4 sd-diagram-deck"/>
          <p:cNvSpPr/>
          <p:nvPr/>
        </p:nvSpPr>
        <p:spPr>
          <a:xfrm>
            <a:off x="5949950" y="2077593"/>
            <a:ext cx="2413000" cy="1637538"/>
          </a:xfrm>
          <a:prstGeom prst="roundRect">
            <a:avLst>
              <a:gd name="adj" fmla="val 4653"/>
            </a:avLst>
          </a:prstGeom>
          <a:solidFill>
            <a:schemeClr val="accent1"/>
          </a:solidFill>
          <a:ln w="12700">
            <a:solidFill>
              <a:schemeClr val="accent1"/>
            </a:solidFill>
          </a:ln>
        </p:spPr>
        <p:txBody>
          <a:bodyPr wrap="square" lIns="76200" tIns="76200" rIns="76200" bIns="7620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Reviewable deck</a:t>
            </a:r>
            <a:endParaRPr lang="en-US" sz="1500" dirty="0"/>
          </a:p>
          <a:p>
            <a:pPr algn="ctr" indent="0" marL="0">
              <a:buNone/>
            </a:pPr>
            <a:r>
              <a:rPr lang="en-US" sz="1200" dirty="0">
                <a:solidFill>
                  <a:srgbClr val="FFFFFF"/>
                </a:solidFill>
                <a:latin typeface="Arial" pitchFamily="34" charset="0"/>
                <a:ea typeface="Arial" pitchFamily="34" charset="-122"/>
                <a:cs typeface="Arial" pitchFamily="34" charset="-120"/>
              </a:rPr>
              <a:t>Charts · notes · editable</a:t>
            </a:r>
            <a:endParaRPr lang="en-US" sz="1500" dirty="0"/>
          </a:p>
          <a:p>
            <a:pPr algn="ctr" indent="0" marL="0">
              <a:buNone/>
            </a:pPr>
            <a:r>
              <a:rPr lang="en-US" sz="1200" dirty="0">
                <a:solidFill>
                  <a:srgbClr val="FFFFFF"/>
                </a:solidFill>
                <a:latin typeface="Arial" pitchFamily="34" charset="0"/>
                <a:ea typeface="Arial" pitchFamily="34" charset="-122"/>
                <a:cs typeface="Arial" pitchFamily="34" charset="-120"/>
              </a:rPr>
              <a:t>PowerPoint</a:t>
            </a:r>
            <a:endParaRPr lang="en-US" sz="1500" dirty="0"/>
          </a:p>
        </p:txBody>
      </p:sp>
      <p:sp>
        <p:nvSpPr>
          <p:cNvPr id="11" name="sd-footer-1"/>
          <p:cNvSpPr/>
          <p:nvPr/>
        </p:nvSpPr>
        <p:spPr>
          <a:xfrm>
            <a:off x="609600" y="4819650"/>
            <a:ext cx="7924800" cy="0"/>
          </a:xfrm>
          <a:prstGeom prst="line">
            <a:avLst/>
          </a:prstGeom>
          <a:noFill/>
          <a:ln w="9525">
            <a:solidFill>
              <a:srgbClr val="D2D1CE"/>
            </a:solidFill>
            <a:prstDash val="solid"/>
          </a:ln>
        </p:spPr>
      </p:sp>
      <p:sp>
        <p:nvSpPr>
          <p:cNvPr id="13"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35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719976"/>
          </a:xfrm>
          <a:prstGeom prst="rect">
            <a:avLst/>
          </a:prstGeom>
          <a:noFill/>
          <a:ln/>
        </p:spPr>
        <p:txBody>
          <a:bodyPr wrap="square" lIns="0" tIns="0" rIns="0" bIns="0" rtlCol="0" anchor="t"/>
          <a:lstStyle/>
          <a:p>
            <a:pPr indent="0" marL="0">
              <a:lnSpc>
                <a:spcPts val="4900"/>
              </a:lnSpc>
              <a:buNone/>
            </a:pPr>
            <a:r>
              <a:rPr lang="en-US" sz="3500" b="1" spc="-105" kern="0" dirty="0">
                <a:solidFill>
                  <a:schemeClr val="accent2"/>
                </a:solidFill>
                <a:latin typeface="Arial" pitchFamily="34" charset="0"/>
                <a:ea typeface="Arial" pitchFamily="34" charset="-122"/>
                <a:cs typeface="Arial" pitchFamily="34" charset="-120"/>
              </a:rPr>
              <a:t>Northstar / July · illustrative</a:t>
            </a:r>
            <a:endParaRPr lang="en-US" sz="3500" dirty="0"/>
          </a:p>
        </p:txBody>
      </p:sp>
      <p:sp>
        <p:nvSpPr>
          <p:cNvPr id="3" name="sd-build-1 #1 sd-panel-1"/>
          <p:cNvSpPr/>
          <p:nvPr/>
        </p:nvSpPr>
        <p:spPr>
          <a:xfrm>
            <a:off x="609600" y="1180986"/>
            <a:ext cx="2552700" cy="1428750"/>
          </a:xfrm>
          <a:prstGeom prst="rect">
            <a:avLst/>
          </a:prstGeom>
          <a:solidFill>
            <a:schemeClr val="bg1"/>
          </a:solidFill>
          <a:ln w="9525">
            <a:solidFill>
              <a:srgbClr val="D6D5D2"/>
            </a:solidFill>
            <a:prstDash val="solid"/>
          </a:ln>
        </p:spPr>
      </p:sp>
      <p:sp>
        <p:nvSpPr>
          <p:cNvPr id="4" name="sd-build-1 #2 sd-panel-2"/>
          <p:cNvSpPr/>
          <p:nvPr/>
        </p:nvSpPr>
        <p:spPr>
          <a:xfrm>
            <a:off x="762000" y="1317955"/>
            <a:ext cx="8382000" cy="272034"/>
          </a:xfrm>
          <a:prstGeom prst="rect">
            <a:avLst/>
          </a:prstGeom>
          <a:noFill/>
          <a:ln/>
        </p:spPr>
        <p:txBody>
          <a:bodyPr wrap="square" lIns="0" tIns="0" rIns="0" bIns="0" rtlCol="0" anchor="t"/>
          <a:lstStyle/>
          <a:p>
            <a:pPr algn="l" indent="0" marL="0">
              <a:lnSpc>
                <a:spcPts val="1600"/>
              </a:lnSpc>
              <a:buNone/>
            </a:pPr>
            <a:r>
              <a:rPr lang="en-US" sz="1300" b="1" dirty="0">
                <a:solidFill>
                  <a:srgbClr val="595857"/>
                </a:solidFill>
                <a:latin typeface="Arial" pitchFamily="34" charset="0"/>
                <a:ea typeface="Arial" pitchFamily="34" charset="-122"/>
                <a:cs typeface="Arial" pitchFamily="34" charset="-120"/>
              </a:rPr>
              <a:t>Revenue</a:t>
            </a:r>
            <a:endParaRPr lang="en-US" sz="1300" dirty="0"/>
          </a:p>
        </p:txBody>
      </p:sp>
      <p:sp>
        <p:nvSpPr>
          <p:cNvPr id="5" name="sd-build-1 #3 sd-dash-1-figure"/>
          <p:cNvSpPr/>
          <p:nvPr/>
        </p:nvSpPr>
        <p:spPr>
          <a:xfrm>
            <a:off x="762000" y="1539126"/>
            <a:ext cx="2247900" cy="609600"/>
          </a:xfrm>
          <a:prstGeom prst="rect">
            <a:avLst/>
          </a:prstGeom>
          <a:noFill/>
          <a:ln/>
        </p:spPr>
        <p:txBody>
          <a:bodyPr wrap="square" lIns="0" tIns="0" rIns="0" bIns="0" rtlCol="0" anchor="t">
            <a:normAutofit/>
          </a:bodyPr>
          <a:lstStyle/>
          <a:p>
            <a:pPr algn="l" indent="0" marL="0">
              <a:lnSpc>
                <a:spcPts val="3600"/>
              </a:lnSpc>
              <a:buNone/>
            </a:pPr>
            <a:r>
              <a:rPr lang="en-US" sz="3000" b="1" dirty="0">
                <a:solidFill>
                  <a:schemeClr val="accent1"/>
                </a:solidFill>
                <a:latin typeface="Arial" pitchFamily="34" charset="0"/>
                <a:ea typeface="Arial" pitchFamily="34" charset="-122"/>
                <a:cs typeface="Arial" pitchFamily="34" charset="-120"/>
              </a:rPr>
              <a:t>$294k</a:t>
            </a:r>
            <a:endParaRPr lang="en-US" sz="3000" dirty="0"/>
          </a:p>
        </p:txBody>
      </p:sp>
      <p:sp>
        <p:nvSpPr>
          <p:cNvPr id="6" name="sd-build-1 #4 sd-dash-1-delta"/>
          <p:cNvSpPr/>
          <p:nvPr/>
        </p:nvSpPr>
        <p:spPr>
          <a:xfrm>
            <a:off x="1733550" y="1317955"/>
            <a:ext cx="1276350" cy="259080"/>
          </a:xfrm>
          <a:prstGeom prst="rect">
            <a:avLst/>
          </a:prstGeom>
          <a:noFill/>
          <a:ln/>
        </p:spPr>
        <p:txBody>
          <a:bodyPr wrap="square" lIns="0" tIns="0" rIns="0" bIns="0" rtlCol="0" anchor="t">
            <a:normAutofit/>
          </a:bodyPr>
          <a:lstStyle/>
          <a:p>
            <a:pPr algn="r" indent="0" marL="0">
              <a:lnSpc>
                <a:spcPts val="1500"/>
              </a:lnSpc>
              <a:buNone/>
            </a:pPr>
            <a:r>
              <a:rPr lang="en-US" sz="1300" b="1" dirty="0">
                <a:solidFill>
                  <a:schemeClr val="accent1"/>
                </a:solidFill>
                <a:latin typeface="Arial" pitchFamily="34" charset="0"/>
                <a:ea typeface="Arial" pitchFamily="34" charset="-122"/>
                <a:cs typeface="Arial" pitchFamily="34" charset="-120"/>
              </a:rPr>
              <a:t>+$26k</a:t>
            </a:r>
            <a:endParaRPr lang="en-US" sz="1300" dirty="0"/>
          </a:p>
        </p:txBody>
      </p:sp>
      <p:sp>
        <p:nvSpPr>
          <p:cNvPr id="7" name="sd-build-1 #5 sd-panel-5"/>
          <p:cNvSpPr/>
          <p:nvPr/>
        </p:nvSpPr>
        <p:spPr>
          <a:xfrm>
            <a:off x="3295650" y="1180986"/>
            <a:ext cx="2552700" cy="1428750"/>
          </a:xfrm>
          <a:prstGeom prst="rect">
            <a:avLst/>
          </a:prstGeom>
          <a:solidFill>
            <a:schemeClr val="bg1"/>
          </a:solidFill>
          <a:ln w="9525">
            <a:solidFill>
              <a:srgbClr val="D6D5D2"/>
            </a:solidFill>
            <a:prstDash val="solid"/>
          </a:ln>
        </p:spPr>
      </p:sp>
      <p:sp>
        <p:nvSpPr>
          <p:cNvPr id="8" name="sd-build-1 #6 sd-panel-6"/>
          <p:cNvSpPr/>
          <p:nvPr/>
        </p:nvSpPr>
        <p:spPr>
          <a:xfrm>
            <a:off x="3448050" y="1317955"/>
            <a:ext cx="5695950" cy="272034"/>
          </a:xfrm>
          <a:prstGeom prst="rect">
            <a:avLst/>
          </a:prstGeom>
          <a:noFill/>
          <a:ln/>
        </p:spPr>
        <p:txBody>
          <a:bodyPr wrap="square" lIns="0" tIns="0" rIns="0" bIns="0" rtlCol="0" anchor="t"/>
          <a:lstStyle/>
          <a:p>
            <a:pPr algn="l" indent="0" marL="0">
              <a:lnSpc>
                <a:spcPts val="1600"/>
              </a:lnSpc>
              <a:buNone/>
            </a:pPr>
            <a:r>
              <a:rPr lang="en-US" sz="1300" b="1" dirty="0">
                <a:solidFill>
                  <a:srgbClr val="595857"/>
                </a:solidFill>
                <a:latin typeface="Arial" pitchFamily="34" charset="0"/>
                <a:ea typeface="Arial" pitchFamily="34" charset="-122"/>
                <a:cs typeface="Arial" pitchFamily="34" charset="-120"/>
              </a:rPr>
              <a:t>On time</a:t>
            </a:r>
            <a:endParaRPr lang="en-US" sz="1300" dirty="0"/>
          </a:p>
        </p:txBody>
      </p:sp>
      <p:sp>
        <p:nvSpPr>
          <p:cNvPr id="9" name="sd-build-1 #7 sd-dash-2-figure"/>
          <p:cNvSpPr/>
          <p:nvPr/>
        </p:nvSpPr>
        <p:spPr>
          <a:xfrm>
            <a:off x="3448050" y="1539126"/>
            <a:ext cx="2247900" cy="609600"/>
          </a:xfrm>
          <a:prstGeom prst="rect">
            <a:avLst/>
          </a:prstGeom>
          <a:noFill/>
          <a:ln/>
        </p:spPr>
        <p:txBody>
          <a:bodyPr wrap="square" lIns="0" tIns="0" rIns="0" bIns="0" rtlCol="0" anchor="t">
            <a:normAutofit/>
          </a:bodyPr>
          <a:lstStyle/>
          <a:p>
            <a:pPr algn="l" indent="0" marL="0">
              <a:lnSpc>
                <a:spcPts val="3600"/>
              </a:lnSpc>
              <a:buNone/>
            </a:pPr>
            <a:r>
              <a:rPr lang="en-US" sz="3000" b="1" dirty="0">
                <a:solidFill>
                  <a:schemeClr val="accent1"/>
                </a:solidFill>
                <a:latin typeface="Arial" pitchFamily="34" charset="0"/>
                <a:ea typeface="Arial" pitchFamily="34" charset="-122"/>
                <a:cs typeface="Arial" pitchFamily="34" charset="-120"/>
              </a:rPr>
              <a:t>96%</a:t>
            </a:r>
            <a:endParaRPr lang="en-US" sz="3000" dirty="0"/>
          </a:p>
        </p:txBody>
      </p:sp>
      <p:sp>
        <p:nvSpPr>
          <p:cNvPr id="10" name="sd-build-1 #8 sd-dash-2-delta"/>
          <p:cNvSpPr/>
          <p:nvPr/>
        </p:nvSpPr>
        <p:spPr>
          <a:xfrm>
            <a:off x="4419600" y="1317955"/>
            <a:ext cx="1276350" cy="259080"/>
          </a:xfrm>
          <a:prstGeom prst="rect">
            <a:avLst/>
          </a:prstGeom>
          <a:noFill/>
          <a:ln/>
        </p:spPr>
        <p:txBody>
          <a:bodyPr wrap="square" lIns="0" tIns="0" rIns="0" bIns="0" rtlCol="0" anchor="t">
            <a:normAutofit/>
          </a:bodyPr>
          <a:lstStyle/>
          <a:p>
            <a:pPr algn="r" indent="0" marL="0">
              <a:lnSpc>
                <a:spcPts val="1500"/>
              </a:lnSpc>
              <a:buNone/>
            </a:pPr>
            <a:r>
              <a:rPr lang="en-US" sz="1300" b="1" dirty="0">
                <a:solidFill>
                  <a:schemeClr val="accent1"/>
                </a:solidFill>
                <a:latin typeface="Arial" pitchFamily="34" charset="0"/>
                <a:ea typeface="Arial" pitchFamily="34" charset="-122"/>
                <a:cs typeface="Arial" pitchFamily="34" charset="-120"/>
              </a:rPr>
              <a:t>+2 pts</a:t>
            </a:r>
            <a:endParaRPr lang="en-US" sz="1300" dirty="0"/>
          </a:p>
        </p:txBody>
      </p:sp>
      <p:sp>
        <p:nvSpPr>
          <p:cNvPr id="11" name="sd-build-1 #9 sd-panel-9"/>
          <p:cNvSpPr/>
          <p:nvPr/>
        </p:nvSpPr>
        <p:spPr>
          <a:xfrm>
            <a:off x="5981700" y="1180986"/>
            <a:ext cx="2552700" cy="1428750"/>
          </a:xfrm>
          <a:prstGeom prst="rect">
            <a:avLst/>
          </a:prstGeom>
          <a:solidFill>
            <a:schemeClr val="bg1"/>
          </a:solidFill>
          <a:ln w="9525">
            <a:solidFill>
              <a:srgbClr val="D6D5D2"/>
            </a:solidFill>
            <a:prstDash val="solid"/>
          </a:ln>
        </p:spPr>
      </p:sp>
      <p:sp>
        <p:nvSpPr>
          <p:cNvPr id="12" name="sd-build-1 #10 sd-panel-10"/>
          <p:cNvSpPr/>
          <p:nvPr/>
        </p:nvSpPr>
        <p:spPr>
          <a:xfrm>
            <a:off x="6134100" y="1317955"/>
            <a:ext cx="3009900" cy="272034"/>
          </a:xfrm>
          <a:prstGeom prst="rect">
            <a:avLst/>
          </a:prstGeom>
          <a:noFill/>
          <a:ln/>
        </p:spPr>
        <p:txBody>
          <a:bodyPr wrap="square" lIns="0" tIns="0" rIns="0" bIns="0" rtlCol="0" anchor="t"/>
          <a:lstStyle/>
          <a:p>
            <a:pPr algn="l" indent="0" marL="0">
              <a:lnSpc>
                <a:spcPts val="1600"/>
              </a:lnSpc>
              <a:buNone/>
            </a:pPr>
            <a:r>
              <a:rPr lang="en-US" sz="1300" b="1" dirty="0">
                <a:solidFill>
                  <a:srgbClr val="595857"/>
                </a:solidFill>
                <a:latin typeface="Arial" pitchFamily="34" charset="0"/>
                <a:ea typeface="Arial" pitchFamily="34" charset="-122"/>
                <a:cs typeface="Arial" pitchFamily="34" charset="-120"/>
              </a:rPr>
              <a:t>Open jobs</a:t>
            </a:r>
            <a:endParaRPr lang="en-US" sz="1300" dirty="0"/>
          </a:p>
        </p:txBody>
      </p:sp>
      <p:sp>
        <p:nvSpPr>
          <p:cNvPr id="13" name="sd-build-1 #11 sd-dash-3-figure"/>
          <p:cNvSpPr/>
          <p:nvPr/>
        </p:nvSpPr>
        <p:spPr>
          <a:xfrm>
            <a:off x="6134100" y="1539126"/>
            <a:ext cx="2247900" cy="609600"/>
          </a:xfrm>
          <a:prstGeom prst="rect">
            <a:avLst/>
          </a:prstGeom>
          <a:noFill/>
          <a:ln/>
        </p:spPr>
        <p:txBody>
          <a:bodyPr wrap="square" lIns="0" tIns="0" rIns="0" bIns="0" rtlCol="0" anchor="t">
            <a:normAutofit/>
          </a:bodyPr>
          <a:lstStyle/>
          <a:p>
            <a:pPr algn="l" indent="0" marL="0">
              <a:lnSpc>
                <a:spcPts val="3600"/>
              </a:lnSpc>
              <a:buNone/>
            </a:pPr>
            <a:r>
              <a:rPr lang="en-US" sz="3000" b="1" dirty="0">
                <a:solidFill>
                  <a:schemeClr val="accent1"/>
                </a:solidFill>
                <a:latin typeface="Arial" pitchFamily="34" charset="0"/>
                <a:ea typeface="Arial" pitchFamily="34" charset="-122"/>
                <a:cs typeface="Arial" pitchFamily="34" charset="-120"/>
              </a:rPr>
              <a:t>18</a:t>
            </a:r>
            <a:endParaRPr lang="en-US" sz="3000" dirty="0"/>
          </a:p>
        </p:txBody>
      </p:sp>
      <p:sp>
        <p:nvSpPr>
          <p:cNvPr id="14" name="sd-build-1 #12 sd-dash-3-delta"/>
          <p:cNvSpPr/>
          <p:nvPr/>
        </p:nvSpPr>
        <p:spPr>
          <a:xfrm>
            <a:off x="7105650" y="1317955"/>
            <a:ext cx="1276350" cy="259080"/>
          </a:xfrm>
          <a:prstGeom prst="rect">
            <a:avLst/>
          </a:prstGeom>
          <a:noFill/>
          <a:ln/>
        </p:spPr>
        <p:txBody>
          <a:bodyPr wrap="square" lIns="0" tIns="0" rIns="0" bIns="0" rtlCol="0" anchor="t">
            <a:normAutofit/>
          </a:bodyPr>
          <a:lstStyle/>
          <a:p>
            <a:pPr algn="r" indent="0" marL="0">
              <a:lnSpc>
                <a:spcPts val="1500"/>
              </a:lnSpc>
              <a:buNone/>
            </a:pPr>
            <a:r>
              <a:rPr lang="en-US" sz="1300" b="1" dirty="0">
                <a:solidFill>
                  <a:schemeClr val="accent1"/>
                </a:solidFill>
                <a:latin typeface="Arial" pitchFamily="34" charset="0"/>
                <a:ea typeface="Arial" pitchFamily="34" charset="-122"/>
                <a:cs typeface="Arial" pitchFamily="34" charset="-120"/>
              </a:rPr>
              <a:t>-6</a:t>
            </a:r>
            <a:endParaRPr lang="en-US" sz="1300" dirty="0"/>
          </a:p>
        </p:txBody>
      </p:sp>
      <p:sp>
        <p:nvSpPr>
          <p:cNvPr id="15" name="sd-panel-13"/>
          <p:cNvSpPr/>
          <p:nvPr/>
        </p:nvSpPr>
        <p:spPr>
          <a:xfrm>
            <a:off x="609600" y="2781186"/>
            <a:ext cx="7924800" cy="1924164"/>
          </a:xfrm>
          <a:prstGeom prst="rect">
            <a:avLst/>
          </a:prstGeom>
          <a:solidFill>
            <a:schemeClr val="bg1"/>
          </a:solidFill>
          <a:ln w="9525">
            <a:solidFill>
              <a:srgbClr val="D6D5D2"/>
            </a:solidFill>
            <a:prstDash val="solid"/>
          </a:ln>
        </p:spPr>
      </p:sp>
      <p:sp>
        <p:nvSpPr>
          <p:cNvPr id="16" name="sd-panel-14"/>
          <p:cNvSpPr/>
          <p:nvPr/>
        </p:nvSpPr>
        <p:spPr>
          <a:xfrm>
            <a:off x="6650546" y="2894533"/>
            <a:ext cx="1712404" cy="356235"/>
          </a:xfrm>
          <a:prstGeom prst="roundRect">
            <a:avLst>
              <a:gd name="adj" fmla="val 50000"/>
            </a:avLst>
          </a:prstGeom>
          <a:solidFill>
            <a:srgbClr val="D8E0E9"/>
          </a:solidFill>
          <a:ln/>
        </p:spPr>
      </p:sp>
      <p:sp>
        <p:nvSpPr>
          <p:cNvPr id="17" name="sd-card-title"/>
          <p:cNvSpPr/>
          <p:nvPr/>
        </p:nvSpPr>
        <p:spPr>
          <a:xfrm>
            <a:off x="781050" y="2924061"/>
            <a:ext cx="4913376" cy="304800"/>
          </a:xfrm>
          <a:prstGeom prst="rect">
            <a:avLst/>
          </a:prstGeom>
          <a:noFill/>
          <a:ln/>
        </p:spPr>
        <p:txBody>
          <a:bodyPr wrap="square" lIns="0" tIns="0" rIns="0" bIns="0" rtlCol="0" anchor="t"/>
          <a:lstStyle/>
          <a:p>
            <a:pPr algn="l" indent="0" marL="0">
              <a:buNone/>
            </a:pPr>
            <a:r>
              <a:rPr lang="en-US" sz="1500" b="1" dirty="0">
                <a:solidFill>
                  <a:schemeClr val="tx1"/>
                </a:solidFill>
                <a:latin typeface="Arial" pitchFamily="34" charset="0"/>
                <a:ea typeface="Arial" pitchFamily="34" charset="-122"/>
                <a:cs typeface="Arial" pitchFamily="34" charset="-120"/>
              </a:rPr>
              <a:t>Monthly revenue · $000 · illustrative</a:t>
            </a:r>
            <a:endParaRPr lang="en-US" sz="1500" dirty="0"/>
          </a:p>
        </p:txBody>
      </p:sp>
      <p:sp>
        <p:nvSpPr>
          <p:cNvPr id="18" name="sd-card-callout"/>
          <p:cNvSpPr/>
          <p:nvPr/>
        </p:nvSpPr>
        <p:spPr>
          <a:xfrm>
            <a:off x="6650546" y="2915488"/>
            <a:ext cx="1712404" cy="356235"/>
          </a:xfrm>
          <a:prstGeom prst="rect">
            <a:avLst/>
          </a:prstGeom>
          <a:noFill/>
          <a:ln/>
        </p:spPr>
        <p:txBody>
          <a:bodyPr wrap="square" lIns="0" tIns="0" rIns="0" bIns="0" rtlCol="0" anchor="ctr"/>
          <a:lstStyle/>
          <a:p>
            <a:pPr algn="ctr" indent="0" marL="0">
              <a:buNone/>
            </a:pPr>
            <a:r>
              <a:rPr lang="en-US" sz="1700" b="1" dirty="0">
                <a:solidFill>
                  <a:schemeClr val="accent1"/>
                </a:solidFill>
                <a:latin typeface="Arial" pitchFamily="34" charset="0"/>
                <a:ea typeface="Arial" pitchFamily="34" charset="-122"/>
                <a:cs typeface="Arial" pitchFamily="34" charset="-120"/>
              </a:rPr>
              <a:t>+52% vs Feb</a:t>
            </a:r>
            <a:endParaRPr lang="en-US" sz="1700" dirty="0"/>
          </a:p>
        </p:txBody>
      </p:sp>
      <p:graphicFrame>
        <p:nvGraphicFramePr>
          <p:cNvPr id="19" name="sd-build-1 #13 sd-sparkline" descr=""/>
          <p:cNvGraphicFramePr/>
          <p:nvPr/>
        </p:nvGraphicFramePr>
        <p:xfrm>
          <a:off x="723900" y="2066811"/>
          <a:ext cx="2324100" cy="428625"/>
        </p:xfrm>
        <a:graphic xmlns:a="http://schemas.openxmlformats.org/drawingml/2006/main">
          <a:graphicData uri="http://schemas.openxmlformats.org/drawingml/2006/chart">
            <c:chart xmlns:c="http://schemas.openxmlformats.org/drawingml/2006/chart" r:id="rId1"/>
          </a:graphicData>
        </a:graphic>
      </p:graphicFrame>
      <p:graphicFrame>
        <p:nvGraphicFramePr>
          <p:cNvPr id="20" name="sd-build-1 #14 sd-sparkline" descr=""/>
          <p:cNvGraphicFramePr/>
          <p:nvPr/>
        </p:nvGraphicFramePr>
        <p:xfrm>
          <a:off x="3409950" y="2066811"/>
          <a:ext cx="2324100" cy="428625"/>
        </p:xfrm>
        <a:graphic xmlns:a="http://schemas.openxmlformats.org/drawingml/2006/main">
          <a:graphicData uri="http://schemas.openxmlformats.org/drawingml/2006/chart">
            <c:chart xmlns:c="http://schemas.openxmlformats.org/drawingml/2006/chart" r:id="rId2"/>
          </a:graphicData>
        </a:graphic>
      </p:graphicFrame>
      <p:graphicFrame>
        <p:nvGraphicFramePr>
          <p:cNvPr id="21" name="sd-build-1 #15 sd-sparkline" descr=""/>
          <p:cNvGraphicFramePr/>
          <p:nvPr/>
        </p:nvGraphicFramePr>
        <p:xfrm>
          <a:off x="6096000" y="2066811"/>
          <a:ext cx="2324100" cy="428625"/>
        </p:xfrm>
        <a:graphic xmlns:a="http://schemas.openxmlformats.org/drawingml/2006/main">
          <a:graphicData uri="http://schemas.openxmlformats.org/drawingml/2006/chart">
            <c:chart xmlns:c="http://schemas.openxmlformats.org/drawingml/2006/chart" r:id="rId3"/>
          </a:graphicData>
        </a:graphic>
      </p:graphicFrame>
      <p:graphicFrame>
        <p:nvGraphicFramePr>
          <p:cNvPr id="22" name="sd-build-2 #16 sd-chart" descr=""/>
          <p:cNvGraphicFramePr/>
          <p:nvPr/>
        </p:nvGraphicFramePr>
        <p:xfrm>
          <a:off x="781050" y="3266961"/>
          <a:ext cx="7581900" cy="1266939"/>
        </p:xfrm>
        <a:graphic xmlns:a="http://schemas.openxmlformats.org/drawingml/2006/main">
          <a:graphicData uri="http://schemas.openxmlformats.org/drawingml/2006/chart">
            <c:chart xmlns:c="http://schemas.openxmlformats.org/drawingml/2006/chart" r:id="rId4"/>
          </a:graphicData>
        </a:graphic>
      </p:graphicFrame>
      <p:sp>
        <p:nvSpPr>
          <p:cNvPr id="23" name="sd-footer-1"/>
          <p:cNvSpPr/>
          <p:nvPr/>
        </p:nvSpPr>
        <p:spPr>
          <a:xfrm>
            <a:off x="609600" y="4819650"/>
            <a:ext cx="7924800" cy="0"/>
          </a:xfrm>
          <a:prstGeom prst="line">
            <a:avLst/>
          </a:prstGeom>
          <a:noFill/>
          <a:ln w="9525">
            <a:solidFill>
              <a:srgbClr val="D2D1CE"/>
            </a:solidFill>
            <a:prstDash val="solid"/>
          </a:ln>
        </p:spPr>
      </p:sp>
      <p:sp>
        <p:nvSpPr>
          <p:cNvPr id="25"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28"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3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35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35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35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35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35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35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35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35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35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35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35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350"/>
                                        <p:tgtEl>
                                          <p:spTgt spid="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35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9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Graphic spid="19" grpId="0">
        <p:bldAsOne/>
      </p:bldGraphic>
      <p:bldGraphic spid="20" grpId="0">
        <p:bldAsOne/>
      </p:bldGraphic>
      <p:bldGraphic spid="21" grpId="0">
        <p:bldAsOne/>
      </p:bldGraphic>
      <p:bldGraphic spid="22" grpId="0">
        <p:bldAsOne/>
      </p:bldGraphic>
    </p:bldLst>
  </p:timing>
</p:sld>
</file>

<file path=ppt/theme/theme1.xml><?xml version="1.0" encoding="utf-8"?>
<a:theme xmlns:a="http://schemas.openxmlformats.org/drawingml/2006/main" name="Office Theme">
  <a:themeElements>
    <a:clrScheme name="Northstar — illustrative brand">
      <a:dk1>
        <a:srgbClr val="1A1A1A"/>
      </a:dk1>
      <a:lt1>
        <a:srgbClr val="FAF9F5"/>
      </a:lt1>
      <a:dk2>
        <a:srgbClr val="17263C"/>
      </a:dk2>
      <a:lt2>
        <a:srgbClr val="EAE9E6"/>
      </a:lt2>
      <a:accent1>
        <a:srgbClr val="285EA8"/>
      </a:accent1>
      <a:accent2>
        <a:srgbClr val="17263C"/>
      </a:accent2>
      <a:accent3>
        <a:srgbClr val="64748B"/>
      </a:accent3>
      <a:accent4>
        <a:srgbClr val="244A7D"/>
      </a:accent4>
      <a:accent5>
        <a:srgbClr val="727A86"/>
      </a:accent5>
      <a:accent6>
        <a:srgbClr val="7C9CC7"/>
      </a:accent6>
      <a:hlink>
        <a:srgbClr val="285EA8"/>
      </a:hlink>
      <a:folHlink>
        <a:srgbClr val="234676"/>
      </a:folHlink>
    </a:clrScheme>
    <a:fontScheme name="Northstar — illustrative br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notes">
  <a:themeElements>
    <a:clrScheme name="Northstar — illustrative brand">
      <a:dk1>
        <a:srgbClr val="1A1A1A"/>
      </a:dk1>
      <a:lt1>
        <a:srgbClr val="FAF9F5"/>
      </a:lt1>
      <a:dk2>
        <a:srgbClr val="17263C"/>
      </a:dk2>
      <a:lt2>
        <a:srgbClr val="EAE9E6"/>
      </a:lt2>
      <a:accent1>
        <a:srgbClr val="285EA8"/>
      </a:accent1>
      <a:accent2>
        <a:srgbClr val="17263C"/>
      </a:accent2>
      <a:accent3>
        <a:srgbClr val="64748B"/>
      </a:accent3>
      <a:accent4>
        <a:srgbClr val="244A7D"/>
      </a:accent4>
      <a:accent5>
        <a:srgbClr val="727A86"/>
      </a:accent5>
      <a:accent6>
        <a:srgbClr val="7C9CC7"/>
      </a:accent6>
      <a:hlink>
        <a:srgbClr val="285EA8"/>
      </a:hlink>
      <a:folHlink>
        <a:srgbClr val="234676"/>
      </a:folHlink>
    </a:clrScheme>
    <a:fontScheme name="Northstar — illustrative br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Slide 1</vt:lpstr>
      <vt:lpstr>Slide 2</vt:lpstr>
      <vt:lpstr>Slide 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Connected reporting — native production proof</dc:title>
  <dc:subject>PptxGenJS Presentation</dc:subject>
  <dc:creator>PptxGenJS</dc:creator>
  <cp:lastModifiedBy>PptxGenJS</cp:lastModifiedBy>
  <cp:revision>1</cp:revision>
  <dcterms:created xsi:type="dcterms:W3CDTF">2026-09-21T03:48:30Z</dcterms:created>
  <dcterms:modified xsi:type="dcterms:W3CDTF">2026-09-21T03:48:30Z</dcterms:modified>
</cp:coreProperties>
</file>