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charts/chart5.xml" ContentType="application/vnd.openxmlformats-officedocument.drawingml.chart+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theme/theme2.xml" ContentType="application/vnd.openxmlformats-officedocument.them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Animation="1" useTimings="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grouping val="standard"/>
        <c:varyColors val="0"/>
        <c:ser>
          <c:idx val="0"/>
          <c:order val="0"/>
          <c:tx>
            <c:strRef>
              <c:f>Sheet1!$B$1</c:f>
              <c:strCache>
                <c:ptCount val="1"/>
                <c:pt idx="0">
                  <c:v>Q3 revenue</c:v>
                </c:pt>
              </c:strCache>
            </c:strRef>
          </c:tx>
          <c:spPr>
            <a:solidFill>
              <a:srgbClr val="285EA8"/>
            </a:solidFill>
            <a:ln w="31750" cap="flat">
              <a:solidFill>
                <a:srgbClr val="285EA8"/>
              </a:solidFill>
              <a:prstDash val="solid"/>
              <a:round/>
            </a:ln>
            <a:effectLst/>
          </c:spPr>
          <c:marker>
            <c:symbol val="none"/>
            <c:size val="7"/>
            <c:spPr>
              <a:solidFill>
                <a:srgbClr val="285EA8"/>
              </a:solidFill>
              <a:ln w="9525" cap="flat">
                <a:solidFill>
                  <a:srgbClr val="285EA8"/>
                </a:solidFill>
                <a:prstDash val="solid"/>
                <a:round/>
              </a:ln>
              <a:effectLst/>
            </c:spPr>
          </c:marker>
          <c:dLbls>
            <c:numFmt formatCode="#,##0.#" sourceLinked="0"/>
            <c:txPr>
              <a:bodyPr/>
              <a:lstStyle/>
              <a:p>
                <a:pPr>
                  <a:defRPr b="0" i="0" strike="noStrike" sz="1200" u="none">
                    <a:solidFill>
                      <a:srgbClr val="285EA8"/>
                    </a:solidFill>
                    <a:latin typeface="Arial"/>
                  </a:defRPr>
                </a:pPr>
              </a:p>
            </c:txPr>
            <c:showLegendKey val="0"/>
            <c:showVal val="0"/>
            <c:showCatName val="0"/>
            <c:showSerName val="0"/>
            <c:showPercent val="0"/>
            <c:showBubbleSize val="0"/>
            <c:showLeaderLines val="0"/>
          </c:dLbls>
          <c:cat>
            <c:multiLvlStrRef>
              <c:f>Sheet1!$A$2:$A$5</c:f>
              <c:multiLvlStrCache>
                <c:ptCount val="4"/>
                <c:lvl>
                  <c:pt idx="0">
                    <c:v>1</c:v>
                  </c:pt>
                  <c:pt idx="1">
                    <c:v>2</c:v>
                  </c:pt>
                  <c:pt idx="2">
                    <c:v>3</c:v>
                  </c:pt>
                  <c:pt idx="3">
                    <c:v>4</c:v>
                  </c:pt>
                </c:lvl>
              </c:multiLvlStrCache>
            </c:multiLvlStrRef>
          </c:cat>
          <c:val>
            <c:numRef>
              <c:f>Sheet1!$B$2:$B$5</c:f>
              <c:numCache>
                <c:formatCode>General</c:formatCode>
                <c:ptCount val="4"/>
                <c:pt idx="0">
                  <c:v>6.2</c:v>
                </c:pt>
                <c:pt idx="1">
                  <c:v>6.8</c:v>
                </c:pt>
                <c:pt idx="2">
                  <c:v>7.5</c:v>
                </c:pt>
                <c:pt idx="3">
                  <c:v>8.4</c:v>
                </c:pt>
              </c:numCache>
            </c:numRef>
          </c:val>
          <c:smooth val="0"/>
        </c:ser>
        <c:dLbls>
          <c:numFmt formatCode="#,##0.#" sourceLinked="0"/>
          <c:txPr>
            <a:bodyPr/>
            <a:lstStyle/>
            <a:p>
              <a:pPr>
                <a:defRPr b="0" i="0" strike="noStrike" sz="1200" u="none">
                  <a:solidFill>
                    <a:srgbClr val="285EA8"/>
                  </a:solidFill>
                  <a:latin typeface="Arial"/>
                </a:defRPr>
              </a:pPr>
            </a:p>
          </c:txPr>
          <c:showLegendKey val="0"/>
          <c:showVal val="0"/>
          <c:showCatName val="0"/>
          <c:showSerName val="0"/>
          <c:showPercent val="0"/>
          <c:showBubbleSize val="0"/>
          <c:showLeaderLines val="0"/>
        </c:dLbls>
        <c:marker val="1"/>
        <c:axId val="2094734554"/>
        <c:axId val="2094734552"/>
      </c:lineChart>
      <c:catAx>
        <c:axId val="2094734554"/>
        <c:scaling>
          <c:orientation val="minMax"/>
        </c:scaling>
        <c:delete val="1"/>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595857"/>
                </a:solidFill>
                <a:latin typeface="Arial"/>
              </a:defRPr>
            </a:pPr>
            <a:endParaRPr lang="en-US"/>
          </a:p>
        </c:txPr>
        <c:crossAx val="2094734552"/>
        <c:crosses val="autoZero"/>
        <c:auto val="1"/>
        <c:lblAlgn val="ctr"/>
        <c:noMultiLvlLbl val="1"/>
      </c:catAx>
      <c:valAx>
        <c:axId val="2094734552"/>
        <c:scaling>
          <c:orientation val="minMax"/>
          <c:max val="10"/>
          <c:min val="0"/>
        </c:scaling>
        <c:delete val="1"/>
        <c:axPos val="l"/>
        <c:numFmt formatCode="#,##0.##########" sourceLinked="0"/>
        <c:majorTickMark val="out"/>
        <c:minorTickMark val="none"/>
        <c:tickLblPos val="nextTo"/>
        <c:spPr>
          <a:ln w="12700" cap="flat">
            <a:noFill/>
            <a:prstDash val="solid"/>
            <a:round/>
          </a:ln>
        </c:spPr>
        <c:txPr>
          <a:bodyPr/>
          <a:lstStyle/>
          <a:p>
            <a:pPr>
              <a:defRPr sz="1200" b="0" i="0" u="none" strike="noStrike">
                <a:solidFill>
                  <a:srgbClr val="595857"/>
                </a:solidFill>
                <a:latin typeface="Arial"/>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grouping val="standard"/>
        <c:varyColors val="0"/>
        <c:ser>
          <c:idx val="0"/>
          <c:order val="0"/>
          <c:tx>
            <c:strRef>
              <c:f>Sheet1!$B$1</c:f>
              <c:strCache>
                <c:ptCount val="1"/>
                <c:pt idx="0">
                  <c:v>On-time delivery</c:v>
                </c:pt>
              </c:strCache>
            </c:strRef>
          </c:tx>
          <c:spPr>
            <a:solidFill>
              <a:srgbClr val="285EA8"/>
            </a:solidFill>
            <a:ln w="31750" cap="flat">
              <a:solidFill>
                <a:srgbClr val="285EA8"/>
              </a:solidFill>
              <a:prstDash val="solid"/>
              <a:round/>
            </a:ln>
            <a:effectLst/>
          </c:spPr>
          <c:marker>
            <c:symbol val="none"/>
            <c:size val="7"/>
            <c:spPr>
              <a:solidFill>
                <a:srgbClr val="285EA8"/>
              </a:solidFill>
              <a:ln w="9525" cap="flat">
                <a:solidFill>
                  <a:srgbClr val="285EA8"/>
                </a:solidFill>
                <a:prstDash val="solid"/>
                <a:round/>
              </a:ln>
              <a:effectLst/>
            </c:spPr>
          </c:marker>
          <c:dLbls>
            <c:numFmt formatCode="#,##0.#" sourceLinked="0"/>
            <c:txPr>
              <a:bodyPr/>
              <a:lstStyle/>
              <a:p>
                <a:pPr>
                  <a:defRPr b="0" i="0" strike="noStrike" sz="1200" u="none">
                    <a:solidFill>
                      <a:srgbClr val="285EA8"/>
                    </a:solidFill>
                    <a:latin typeface="Arial"/>
                  </a:defRPr>
                </a:pPr>
              </a:p>
            </c:txPr>
            <c:showLegendKey val="0"/>
            <c:showVal val="0"/>
            <c:showCatName val="0"/>
            <c:showSerName val="0"/>
            <c:showPercent val="0"/>
            <c:showBubbleSize val="0"/>
            <c:showLeaderLines val="0"/>
          </c:dLbls>
          <c:cat>
            <c:multiLvlStrRef>
              <c:f>Sheet1!$A$2:$A$5</c:f>
              <c:multiLvlStrCache>
                <c:ptCount val="4"/>
                <c:lvl>
                  <c:pt idx="0">
                    <c:v>1</c:v>
                  </c:pt>
                  <c:pt idx="1">
                    <c:v>2</c:v>
                  </c:pt>
                  <c:pt idx="2">
                    <c:v>3</c:v>
                  </c:pt>
                  <c:pt idx="3">
                    <c:v>4</c:v>
                  </c:pt>
                </c:lvl>
              </c:multiLvlStrCache>
            </c:multiLvlStrRef>
          </c:cat>
          <c:val>
            <c:numRef>
              <c:f>Sheet1!$B$2:$B$5</c:f>
              <c:numCache>
                <c:formatCode>General</c:formatCode>
                <c:ptCount val="4"/>
                <c:pt idx="0">
                  <c:v>93.9</c:v>
                </c:pt>
                <c:pt idx="1">
                  <c:v>94.7</c:v>
                </c:pt>
                <c:pt idx="2">
                  <c:v>95.5</c:v>
                </c:pt>
                <c:pt idx="3">
                  <c:v>96.8</c:v>
                </c:pt>
              </c:numCache>
            </c:numRef>
          </c:val>
          <c:smooth val="0"/>
        </c:ser>
        <c:dLbls>
          <c:numFmt formatCode="#,##0.#" sourceLinked="0"/>
          <c:txPr>
            <a:bodyPr/>
            <a:lstStyle/>
            <a:p>
              <a:pPr>
                <a:defRPr b="0" i="0" strike="noStrike" sz="1200" u="none">
                  <a:solidFill>
                    <a:srgbClr val="285EA8"/>
                  </a:solidFill>
                  <a:latin typeface="Arial"/>
                </a:defRPr>
              </a:pPr>
            </a:p>
          </c:txPr>
          <c:showLegendKey val="0"/>
          <c:showVal val="0"/>
          <c:showCatName val="0"/>
          <c:showSerName val="0"/>
          <c:showPercent val="0"/>
          <c:showBubbleSize val="0"/>
          <c:showLeaderLines val="0"/>
        </c:dLbls>
        <c:marker val="1"/>
        <c:axId val="2094734554"/>
        <c:axId val="2094734552"/>
      </c:lineChart>
      <c:catAx>
        <c:axId val="2094734554"/>
        <c:scaling>
          <c:orientation val="minMax"/>
        </c:scaling>
        <c:delete val="1"/>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595857"/>
                </a:solidFill>
                <a:latin typeface="Arial"/>
              </a:defRPr>
            </a:pPr>
            <a:endParaRPr lang="en-US"/>
          </a:p>
        </c:txPr>
        <c:crossAx val="2094734552"/>
        <c:crosses val="autoZero"/>
        <c:auto val="1"/>
        <c:lblAlgn val="ctr"/>
        <c:noMultiLvlLbl val="1"/>
      </c:catAx>
      <c:valAx>
        <c:axId val="2094734552"/>
        <c:scaling>
          <c:orientation val="minMax"/>
          <c:max val="100"/>
          <c:min val="0"/>
        </c:scaling>
        <c:delete val="1"/>
        <c:axPos val="l"/>
        <c:numFmt formatCode="#,##0.##########" sourceLinked="0"/>
        <c:majorTickMark val="out"/>
        <c:minorTickMark val="none"/>
        <c:tickLblPos val="nextTo"/>
        <c:spPr>
          <a:ln w="12700" cap="flat">
            <a:noFill/>
            <a:prstDash val="solid"/>
            <a:round/>
          </a:ln>
        </c:spPr>
        <c:txPr>
          <a:bodyPr/>
          <a:lstStyle/>
          <a:p>
            <a:pPr>
              <a:defRPr sz="1200" b="0" i="0" u="none" strike="noStrike">
                <a:solidFill>
                  <a:srgbClr val="595857"/>
                </a:solidFill>
                <a:latin typeface="Arial"/>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grouping val="standard"/>
        <c:varyColors val="0"/>
        <c:ser>
          <c:idx val="0"/>
          <c:order val="0"/>
          <c:tx>
            <c:strRef>
              <c:f>Sheet1!$B$1</c:f>
              <c:strCache>
                <c:ptCount val="1"/>
                <c:pt idx="0">
                  <c:v>Weekly loads</c:v>
                </c:pt>
              </c:strCache>
            </c:strRef>
          </c:tx>
          <c:spPr>
            <a:solidFill>
              <a:srgbClr val="285EA8"/>
            </a:solidFill>
            <a:ln w="31750" cap="flat">
              <a:solidFill>
                <a:srgbClr val="285EA8"/>
              </a:solidFill>
              <a:prstDash val="solid"/>
              <a:round/>
            </a:ln>
            <a:effectLst/>
          </c:spPr>
          <c:marker>
            <c:symbol val="none"/>
            <c:size val="7"/>
            <c:spPr>
              <a:solidFill>
                <a:srgbClr val="285EA8"/>
              </a:solidFill>
              <a:ln w="9525" cap="flat">
                <a:solidFill>
                  <a:srgbClr val="285EA8"/>
                </a:solidFill>
                <a:prstDash val="solid"/>
                <a:round/>
              </a:ln>
              <a:effectLst/>
            </c:spPr>
          </c:marker>
          <c:dLbls>
            <c:numFmt formatCode="#,##0" sourceLinked="0"/>
            <c:txPr>
              <a:bodyPr/>
              <a:lstStyle/>
              <a:p>
                <a:pPr>
                  <a:defRPr b="0" i="0" strike="noStrike" sz="1200" u="none">
                    <a:solidFill>
                      <a:srgbClr val="285EA8"/>
                    </a:solidFill>
                    <a:latin typeface="Arial"/>
                  </a:defRPr>
                </a:pPr>
              </a:p>
            </c:txPr>
            <c:showLegendKey val="0"/>
            <c:showVal val="0"/>
            <c:showCatName val="0"/>
            <c:showSerName val="0"/>
            <c:showPercent val="0"/>
            <c:showBubbleSize val="0"/>
            <c:showLeaderLines val="0"/>
          </c:dLbls>
          <c:cat>
            <c:multiLvlStrRef>
              <c:f>Sheet1!$A$2:$A$5</c:f>
              <c:multiLvlStrCache>
                <c:ptCount val="4"/>
                <c:lvl>
                  <c:pt idx="0">
                    <c:v>1</c:v>
                  </c:pt>
                  <c:pt idx="1">
                    <c:v>2</c:v>
                  </c:pt>
                  <c:pt idx="2">
                    <c:v>3</c:v>
                  </c:pt>
                  <c:pt idx="3">
                    <c:v>4</c:v>
                  </c:pt>
                </c:lvl>
              </c:multiLvlStrCache>
            </c:multiLvlStrRef>
          </c:cat>
          <c:val>
            <c:numRef>
              <c:f>Sheet1!$B$2:$B$5</c:f>
              <c:numCache>
                <c:formatCode>General</c:formatCode>
                <c:ptCount val="4"/>
                <c:pt idx="0">
                  <c:v>2840</c:v>
                </c:pt>
                <c:pt idx="1">
                  <c:v>3120</c:v>
                </c:pt>
                <c:pt idx="2">
                  <c:v>3410</c:v>
                </c:pt>
                <c:pt idx="3">
                  <c:v>3680</c:v>
                </c:pt>
              </c:numCache>
            </c:numRef>
          </c:val>
          <c:smooth val="0"/>
        </c:ser>
        <c:dLbls>
          <c:numFmt formatCode="#,##0" sourceLinked="0"/>
          <c:txPr>
            <a:bodyPr/>
            <a:lstStyle/>
            <a:p>
              <a:pPr>
                <a:defRPr b="0" i="0" strike="noStrike" sz="1200" u="none">
                  <a:solidFill>
                    <a:srgbClr val="285EA8"/>
                  </a:solidFill>
                  <a:latin typeface="Arial"/>
                </a:defRPr>
              </a:pPr>
            </a:p>
          </c:txPr>
          <c:showLegendKey val="0"/>
          <c:showVal val="0"/>
          <c:showCatName val="0"/>
          <c:showSerName val="0"/>
          <c:showPercent val="0"/>
          <c:showBubbleSize val="0"/>
          <c:showLeaderLines val="0"/>
        </c:dLbls>
        <c:marker val="1"/>
        <c:axId val="2094734554"/>
        <c:axId val="2094734552"/>
      </c:lineChart>
      <c:catAx>
        <c:axId val="2094734554"/>
        <c:scaling>
          <c:orientation val="minMax"/>
        </c:scaling>
        <c:delete val="1"/>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595857"/>
                </a:solidFill>
                <a:latin typeface="Arial"/>
              </a:defRPr>
            </a:pPr>
            <a:endParaRPr lang="en-US"/>
          </a:p>
        </c:txPr>
        <c:crossAx val="2094734552"/>
        <c:crosses val="autoZero"/>
        <c:auto val="1"/>
        <c:lblAlgn val="ctr"/>
        <c:noMultiLvlLbl val="1"/>
      </c:catAx>
      <c:valAx>
        <c:axId val="2094734552"/>
        <c:scaling>
          <c:orientation val="minMax"/>
          <c:max val="4000"/>
          <c:min val="0"/>
        </c:scaling>
        <c:delete val="1"/>
        <c:axPos val="l"/>
        <c:numFmt formatCode="#,##0.##########" sourceLinked="0"/>
        <c:majorTickMark val="out"/>
        <c:minorTickMark val="none"/>
        <c:tickLblPos val="nextTo"/>
        <c:spPr>
          <a:ln w="12700" cap="flat">
            <a:noFill/>
            <a:prstDash val="solid"/>
            <a:round/>
          </a:ln>
        </c:spPr>
        <c:txPr>
          <a:bodyPr/>
          <a:lstStyle/>
          <a:p>
            <a:pPr>
              <a:defRPr sz="1200" b="0" i="0" u="none" strike="noStrike">
                <a:solidFill>
                  <a:srgbClr val="595857"/>
                </a:solidFill>
                <a:latin typeface="Arial"/>
              </a:defRPr>
            </a:pPr>
            <a:endParaRPr lang="en-US"/>
          </a:p>
        </c:txPr>
        <c:crossAx val="2094734554"/>
        <c:crosses val="autoZero"/>
        <c:crossBetween val="between"/>
        <c:majorUnit val="1000"/>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Revenue</c:v>
                </c:pt>
              </c:strCache>
            </c:strRef>
          </c:tx>
          <c:spPr>
            <a:solidFill>
              <a:srgbClr val="285EA8"/>
            </a:solidFill>
            <a:effectLst/>
          </c:spPr>
          <c:invertIfNegative val="0"/>
          <c:dLbls>
            <c:numFmt formatCode="#,##0.#" sourceLinked="0"/>
            <c:txPr>
              <a:bodyPr/>
              <a:lstStyle/>
              <a:p>
                <a:pPr>
                  <a:defRPr b="0" i="0" strike="noStrike" sz="1200" u="none">
                    <a:solidFill>
                      <a:srgbClr val="285EA8"/>
                    </a:solidFill>
                    <a:latin typeface="Arial"/>
                  </a:defRPr>
                </a:pPr>
              </a:p>
            </c:txPr>
            <c:showLegendKey val="0"/>
            <c:showVal val="1"/>
            <c:showCatName val="0"/>
            <c:showSerName val="0"/>
            <c:showPercent val="0"/>
            <c:showBubbleSize val="0"/>
            <c:showLeaderLines val="0"/>
          </c:dLbls>
          <c:cat>
            <c:multiLvlStrRef>
              <c:f>Sheet1!$A$2:$A$5</c:f>
              <c:multiLvlStrCache>
                <c:ptCount val="4"/>
                <c:lvl>
                  <c:pt idx="0">
                    <c:v>Q4 2025</c:v>
                  </c:pt>
                  <c:pt idx="1">
                    <c:v>Q1 2026</c:v>
                  </c:pt>
                  <c:pt idx="2">
                    <c:v>Q2 2026</c:v>
                  </c:pt>
                  <c:pt idx="3">
                    <c:v>Q3 2026</c:v>
                  </c:pt>
                </c:lvl>
              </c:multiLvlStrCache>
            </c:multiLvlStrRef>
          </c:cat>
          <c:val>
            <c:numRef>
              <c:f>Sheet1!$B$2:$B$5</c:f>
              <c:numCache>
                <c:formatCode>General</c:formatCode>
                <c:ptCount val="4"/>
                <c:pt idx="0">
                  <c:v>6.2</c:v>
                </c:pt>
                <c:pt idx="1">
                  <c:v>6.8</c:v>
                </c:pt>
                <c:pt idx="2">
                  <c:v>7.5</c:v>
                </c:pt>
                <c:pt idx="3">
                  <c:v>8.4</c:v>
                </c:pt>
              </c:numCache>
            </c:numRef>
          </c:val>
        </c:ser>
        <c:dLbls>
          <c:numFmt formatCode="#,##0.#" sourceLinked="0"/>
          <c:txPr>
            <a:bodyPr/>
            <a:lstStyle/>
            <a:p>
              <a:pPr>
                <a:defRPr b="0" i="0" strike="noStrike" sz="1200" u="none">
                  <a:solidFill>
                    <a:srgbClr val="285EA8"/>
                  </a:solidFill>
                  <a:latin typeface="Arial"/>
                </a:defRPr>
              </a:pPr>
            </a:p>
          </c:txPr>
          <c:showLegendKey val="0"/>
          <c:showVal val="1"/>
          <c:showCatName val="0"/>
          <c:showSerName val="0"/>
          <c:showPercent val="0"/>
          <c:showBubbleSize val="0"/>
          <c:showLeaderLines val="0"/>
        </c:dLbls>
        <c:gapWidth val="150"/>
        <c:overlap val="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95857"/>
                </a:solidFill>
                <a:latin typeface="Arial"/>
              </a:defRPr>
            </a:pPr>
            <a:endParaRPr lang="en-US"/>
          </a:p>
        </c:txPr>
        <c:crossAx val="2094734552"/>
        <c:crosses val="autoZero"/>
        <c:auto val="1"/>
        <c:lblAlgn val="ctr"/>
        <c:noMultiLvlLbl val="1"/>
      </c:catAx>
      <c:valAx>
        <c:axId val="2094734552"/>
        <c:scaling>
          <c:orientation val="minMax"/>
          <c:max val="10"/>
          <c:min val="0"/>
        </c:scaling>
        <c:delete val="0"/>
        <c:axPos val="l"/>
        <c:title>
          <c:tx>
            <c:rich>
              <a:bodyPr/>
              <a:lstStyle/>
              <a:p>
                <a:pPr>
                  <a:defRPr sz="1200" b="0" i="0" u="none" strike="noStrike">
                    <a:solidFill>
                      <a:srgbClr val="595857"/>
                    </a:solidFill>
                    <a:latin typeface="Arial"/>
                  </a:defRPr>
                </a:pPr>
                <a:r>
                  <a:rPr sz="1200" b="0" i="0" u="none" strike="noStrike">
                    <a:solidFill>
                      <a:srgbClr val="595857"/>
                    </a:solidFill>
                    <a:latin typeface="Arial"/>
                  </a:rPr>
                  <a:t>$M</a:t>
                </a:r>
              </a:p>
            </c:rich>
          </c:tx>
          <c:layout/>
          <c:overlay val="0"/>
        </c:title>
        <c:numFmt formatCode="#,##0.##########"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595857"/>
                </a:solidFill>
                <a:latin typeface="Arial"/>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Loads</c:v>
                </c:pt>
              </c:strCache>
            </c:strRef>
          </c:tx>
          <c:spPr>
            <a:solidFill>
              <a:srgbClr val="285EA8"/>
            </a:solidFill>
            <a:effectLst/>
          </c:spPr>
          <c:invertIfNegative val="0"/>
          <c:dLbls>
            <c:numFmt formatCode="#,##0" sourceLinked="0"/>
            <c:txPr>
              <a:bodyPr/>
              <a:lstStyle/>
              <a:p>
                <a:pPr>
                  <a:defRPr b="0" i="0" strike="noStrike" sz="1200" u="none">
                    <a:solidFill>
                      <a:srgbClr val="285EA8"/>
                    </a:solidFill>
                    <a:latin typeface="Arial"/>
                  </a:defRPr>
                </a:pPr>
              </a:p>
            </c:txPr>
            <c:showLegendKey val="0"/>
            <c:showVal val="1"/>
            <c:showCatName val="0"/>
            <c:showSerName val="0"/>
            <c:showPercent val="0"/>
            <c:showBubbleSize val="0"/>
            <c:showLeaderLines val="0"/>
          </c:dLbls>
          <c:cat>
            <c:multiLvlStrRef>
              <c:f>Sheet1!$A$2:$A$4</c:f>
              <c:multiLvlStrCache>
                <c:ptCount val="3"/>
                <c:lvl>
                  <c:pt idx="0">
                    <c:v>Peak overflow</c:v>
                  </c:pt>
                  <c:pt idx="1">
                    <c:v>Atlanta spare</c:v>
                  </c:pt>
                  <c:pt idx="2">
                    <c:v>Savannah spare</c:v>
                  </c:pt>
                </c:lvl>
              </c:multiLvlStrCache>
            </c:multiLvlStrRef>
          </c:cat>
          <c:val>
            <c:numRef>
              <c:f>Sheet1!$B$2:$B$4</c:f>
              <c:numCache>
                <c:formatCode>General</c:formatCode>
                <c:ptCount val="3"/>
                <c:pt idx="0">
                  <c:v>40</c:v>
                </c:pt>
                <c:pt idx="1">
                  <c:v>420</c:v>
                </c:pt>
                <c:pt idx="2">
                  <c:v>620</c:v>
                </c:pt>
              </c:numCache>
            </c:numRef>
          </c:val>
        </c:ser>
        <c:dLbls>
          <c:numFmt formatCode="#,##0" sourceLinked="0"/>
          <c:txPr>
            <a:bodyPr/>
            <a:lstStyle/>
            <a:p>
              <a:pPr>
                <a:defRPr b="0" i="0" strike="noStrike" sz="1200" u="none">
                  <a:solidFill>
                    <a:srgbClr val="285EA8"/>
                  </a:solidFill>
                  <a:latin typeface="Arial"/>
                </a:defRPr>
              </a:pPr>
            </a:p>
          </c:txPr>
          <c:showLegendKey val="0"/>
          <c:showVal val="1"/>
          <c:showCatName val="0"/>
          <c:showSerName val="0"/>
          <c:showPercent val="0"/>
          <c:showBubbleSize val="0"/>
          <c:showLeaderLines val="0"/>
        </c:dLbls>
        <c:gapWidth val="150"/>
        <c:overlap val="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95857"/>
                </a:solidFill>
                <a:latin typeface="Arial"/>
              </a:defRPr>
            </a:pPr>
            <a:endParaRPr lang="en-US"/>
          </a:p>
        </c:txPr>
        <c:crossAx val="2094734552"/>
        <c:crosses val="autoZero"/>
        <c:auto val="1"/>
        <c:lblAlgn val="ctr"/>
        <c:noMultiLvlLbl val="1"/>
      </c:catAx>
      <c:valAx>
        <c:axId val="2094734552"/>
        <c:scaling>
          <c:orientation val="minMax"/>
          <c:max val="800"/>
          <c:min val="0"/>
        </c:scaling>
        <c:delete val="0"/>
        <c:axPos val="l"/>
        <c:title>
          <c:tx>
            <c:rich>
              <a:bodyPr/>
              <a:lstStyle/>
              <a:p>
                <a:pPr>
                  <a:defRPr sz="1200" b="0" i="0" u="none" strike="noStrike">
                    <a:solidFill>
                      <a:srgbClr val="595857"/>
                    </a:solidFill>
                    <a:latin typeface="Arial"/>
                  </a:defRPr>
                </a:pPr>
                <a:r>
                  <a:rPr sz="1200" b="0" i="0" u="none" strike="noStrike">
                    <a:solidFill>
                      <a:srgbClr val="595857"/>
                    </a:solidFill>
                    <a:latin typeface="Arial"/>
                  </a:rPr>
                  <a:t>Loads / week</a:t>
                </a:r>
              </a:p>
            </c:rich>
          </c:tx>
          <c:layout/>
          <c:overlay val="0"/>
        </c:title>
        <c:numFmt formatCode="#,##0.##########"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595857"/>
                </a:solidFill>
                <a:latin typeface="Arial"/>
              </a:defRPr>
            </a:pPr>
            <a:endParaRPr lang="en-US"/>
          </a:p>
        </c:txPr>
        <c:crossAx val="2094734554"/>
        <c:crosses val="autoZero"/>
        <c:crossBetween val="between"/>
        <c:majorUnit val="200"/>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Fictional company and illustrative data. Q3 2026 operating review.
Audience: operating committee. Decision: authorise a $0.3M feasibility gate; withhold construction funding until alternatives and economics are demonstrated. All amounts and operating statistics are invented demonstration data, not company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Fictional company and illustrative data. Q3 2026 operating review.
Illustrative operating ledger: revenue in USD millions; on-time delivery as a percentage; loads per week. Sparkline points and columns cover Q4 2025 through Q3 2026. Revenue grew 12% versus Q2 (8.4/7.5 - 1). Chart data stays in embedded workbooks. Clicks 1 to 3 reveal the KPI groups; click 4 reveals the main revenue chart.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Fictional company and illustrative data. Q3 2026 operating review.
Illustrative capacity worksheet: Atlanta 1,480/1,900; Macon 1,220/1,280; Savannah 980/1,600 loads per week. Macon headroom = 1,280 - 1,220 = 60. All values are loads per week. Click once to reveal the native capacity 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Fictional company and illustrative data. Q3 2026 operating review.
Gate 1 is engineering $0.3M. Construction $3.5M plus contingency $0.4M remain uncommitted: $3.9M. The current evidence does not establish economic justification for expansion. Engineering must compare rerouting, demand and unit economics before a capital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Fictional company and illustrative data. Q3 2026 operating review.
Tab-shaped native triggers reveal site-specific panels in PowerPoint Slide Show. The initial panel starts visible. Click a tab to reveal its panel and active marker. All panels are editable native objects.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Fictional company and illustrative data. Q3 2026 operating review.
This native process diagram illustrates the recurring reporting workflow. Refresh occurs in the application before export. This standalone PPTX does not poll APIs, run JavaScript, or refresh itself. All nodes, line arrows and labels remain editable.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Fictional company and illustrative data. Q3 2026 operating review.
Illustrative capital budget, USD millions. 0.3 + 3.5 + 0.4 = 4.2. This is a native table: change cells, add rows or revise the emphasis directly in PowerPoint.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Fictional company and illustrative data. Q3 2026 operating review.
Click a question header in PowerPoint Slide Show to reveal its native answer objects. Reserved answer space keeps the layout stable; PowerPoint does not reflow an accordion like a web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Fictional company and illustrative data. Q3 2026 operating review.
Proposed milestones are illustrative assumptions. The throughput target is incremental weekly loads, not a guaranteed result. Confirm dates after engineering and permit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Fictional company and illustrative data. Q3 2026 operating review.
Hypothetical peak 1,320 - Macon capacity 1,280 = 40 loads overflow. Atlanta spare 1,900 - 1,480 = 420; Savannah spare 1,600 - 980 = 620. Available dock space does not prove freight can be rerouted economically. No return on investment or demand forecast is supplied; these are required outputs of feasibility.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Fictional company and illustrative data. Q3 2026 operating review.
Ask the committee to approve the engineering study only, with construction and contingency funding withheld. Capture any changes in the editable budget table and update the source workbook before the next review. Figures and outcomes are illustrative.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Fictional company and illustrative data. Q3 2026 operating review.
Fictional dispatch policy example. A hypothetical peak of 1,320 loads exceeds Macon capacity of 1,280 by 40. This illustrative TypeScript remains editable text; the PPTX does not execute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Fictional company and illustrative data. Q3 2026 operating review.
Fictional conversation, not a customer quote or real operational instruction. Each message reveals on its own click in Slide Show. Edit speaker names and message text as native objects.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91500" y="4991100"/>
            <a:ext cx="571500" cy="152400"/>
          </a:xfrm>
          <a:prstGeom prst="rect">
            <a:avLst/>
          </a:prstGeom>
          <a:extLst>
            <a:ext uri="{C572A759-6A51-4108-AA02-DFA0A04FC94B}">
              <ma14:wrappingTextBoxFlag xmlns:ma14="http://schemas.microsoft.com/office/mac/drawingml/2011/main" val="0"/>
            </a:ext>
          </a:extLst>
        </p:spPr>
        <p:txBody>
          <a:bodyPr lIns="0" tIns="0" rIns="0" bIns="0" anchor="t"/>
          <a:lstStyle>
            <a:lvl1pPr>
              <a:defRPr sz="900">
                <a:solidFill>
                  <a:srgbClr val="595857"/>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D_PAPER">
    <p:bg>
      <p:bgPr>
        <a:solidFill>
          <a:srgbClr val="FAF9F5"/>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09600" y="285750"/>
            <a:ext cx="7924800" cy="1257071"/>
          </a:xfrm>
          <a:prstGeom prst="rect">
            <a:avLst/>
          </a:prstGeom>
          <a:noFill/>
          <a:ln/>
        </p:spPr>
        <p:txBody>
          <a:bodyPr wrap="square" rtlCol="0"/>
          <a:lstStyle>
            <a:lvl1pPr algn="l" indent="0" marL="0">
              <a:buNone/>
              <a:defRPr lang="en-US" sz="3500" b="1" spc="-105" kern="0" dirty="0">
                <a:solidFill>
                  <a:srgbClr val="17263C"/>
                </a:solidFill>
                <a:latin typeface="Arial" pitchFamily="34" charset="0"/>
                <a:ea typeface="Arial" pitchFamily="34" charset="-122"/>
                <a:cs typeface="Arial" pitchFamily="34" charset="-120"/>
              </a:defRPr>
            </a:lvl1pPr>
          </a:lstStyle>
          <a:p>
            <a:pPr algn="l" indent="0" marL="0">
              <a:buNone/>
            </a:pPr>
            <a:r>
              <a:rPr lang="en-US" sz="3500" b="1" spc="-105" kern="0" dirty="0">
                <a:solidFill>
                  <a:srgbClr val="17263C"/>
                </a:solidFill>
                <a:latin typeface="Arial" pitchFamily="34" charset="0"/>
                <a:ea typeface="Arial" pitchFamily="34" charset="-122"/>
                <a:cs typeface="Arial" pitchFamily="34" charset="-120"/>
              </a:rPr>
              <a:t>Click to add title</a:t>
            </a:r>
            <a:endParaRPr lang="en-US" sz="3500" dirty="0"/>
          </a:p>
        </p:txBody>
      </p:sp>
      <p:sp>
        <p:nvSpPr>
          <p:cNvPr id="3" name="Text 0"/>
          <p:cNvSpPr/>
          <p:nvPr>
            <p:ph idx="101" type="body" hasCustomPrompt="1"/>
          </p:nvPr>
        </p:nvSpPr>
        <p:spPr>
          <a:xfrm>
            <a:off x="609600" y="1733321"/>
            <a:ext cx="7924800" cy="2800579"/>
          </a:xfrm>
          <a:prstGeom prst="rect">
            <a:avLst/>
          </a:prstGeom>
          <a:noFill/>
          <a:ln/>
        </p:spPr>
        <p:txBody>
          <a:bodyPr wrap="square" rtlCol="0"/>
          <a:lstStyle>
            <a:lvl1pPr algn="l" indent="0" marL="0">
              <a:buNone/>
              <a:defRPr lang="en-US" sz="1700" dirty="0">
                <a:solidFill>
                  <a:srgbClr val="1A1A1A"/>
                </a:solidFill>
                <a:latin typeface="Arial" pitchFamily="34" charset="0"/>
                <a:ea typeface="Arial" pitchFamily="34" charset="-122"/>
                <a:cs typeface="Arial" pitchFamily="34" charset="-120"/>
              </a:defRPr>
            </a:lvl1pPr>
          </a:lstStyle>
          <a:p>
            <a:pPr algn="l" indent="0" marL="0">
              <a:buNone/>
            </a:pPr>
            <a:r>
              <a:rPr lang="en-US" sz="1700" dirty="0">
                <a:solidFill>
                  <a:srgbClr val="1A1A1A"/>
                </a:solidFill>
                <a:latin typeface="Arial" pitchFamily="34" charset="0"/>
                <a:ea typeface="Arial" pitchFamily="34" charset="-122"/>
                <a:cs typeface="Arial" pitchFamily="34" charset="-120"/>
              </a:rPr>
              <a:t>Click to add text</a:t>
            </a:r>
            <a:endParaRPr lang="en-US" sz="17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D_INK">
    <p:bg>
      <p:bgPr>
        <a:solidFill>
          <a:srgbClr val="17263C"/>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09600" y="285750"/>
            <a:ext cx="7924800" cy="1257071"/>
          </a:xfrm>
          <a:prstGeom prst="rect">
            <a:avLst/>
          </a:prstGeom>
          <a:noFill/>
          <a:ln/>
        </p:spPr>
        <p:txBody>
          <a:bodyPr wrap="square" rtlCol="0"/>
          <a:lstStyle>
            <a:lvl1pPr algn="l" indent="0" marL="0">
              <a:buNone/>
              <a:defRPr lang="en-US" sz="3500" b="1" spc="-105" kern="0" dirty="0">
                <a:solidFill>
                  <a:srgbClr val="FFFFFF"/>
                </a:solidFill>
                <a:latin typeface="Arial" pitchFamily="34" charset="0"/>
                <a:ea typeface="Arial" pitchFamily="34" charset="-122"/>
                <a:cs typeface="Arial" pitchFamily="34" charset="-120"/>
              </a:defRPr>
            </a:lvl1pPr>
          </a:lstStyle>
          <a:p>
            <a:pPr algn="l" indent="0" marL="0">
              <a:buNone/>
            </a:pPr>
            <a:r>
              <a:rPr lang="en-US" sz="3500" b="1" spc="-105" kern="0" dirty="0">
                <a:solidFill>
                  <a:srgbClr val="FFFFFF"/>
                </a:solidFill>
                <a:latin typeface="Arial" pitchFamily="34" charset="0"/>
                <a:ea typeface="Arial" pitchFamily="34" charset="-122"/>
                <a:cs typeface="Arial" pitchFamily="34" charset="-120"/>
              </a:rPr>
              <a:t>Click to add title</a:t>
            </a:r>
            <a:endParaRPr lang="en-US" sz="3500" dirty="0"/>
          </a:p>
        </p:txBody>
      </p:sp>
      <p:sp>
        <p:nvSpPr>
          <p:cNvPr id="3" name="Text 0"/>
          <p:cNvSpPr/>
          <p:nvPr>
            <p:ph idx="101" type="body" hasCustomPrompt="1"/>
          </p:nvPr>
        </p:nvSpPr>
        <p:spPr>
          <a:xfrm>
            <a:off x="609600" y="1733321"/>
            <a:ext cx="7924800" cy="2800579"/>
          </a:xfrm>
          <a:prstGeom prst="rect">
            <a:avLst/>
          </a:prstGeom>
          <a:noFill/>
          <a:ln/>
        </p:spPr>
        <p:txBody>
          <a:bodyPr wrap="square" rtlCol="0"/>
          <a:lstStyle>
            <a:lvl1pPr algn="l" indent="0" marL="0">
              <a:buNone/>
              <a:defRPr lang="en-US" sz="1700" dirty="0">
                <a:solidFill>
                  <a:srgbClr val="FFFFFF"/>
                </a:solidFill>
                <a:latin typeface="Arial" pitchFamily="34" charset="0"/>
                <a:ea typeface="Arial" pitchFamily="34" charset="-122"/>
                <a:cs typeface="Arial" pitchFamily="34" charset="-120"/>
              </a:defRPr>
            </a:lvl1pPr>
          </a:lstStyle>
          <a:p>
            <a:pPr algn="l" indent="0" marL="0">
              <a:buNone/>
            </a:pPr>
            <a:r>
              <a:rPr lang="en-US" sz="1700" dirty="0">
                <a:solidFill>
                  <a:srgbClr val="FFFFFF"/>
                </a:solidFill>
                <a:latin typeface="Arial" pitchFamily="34" charset="0"/>
                <a:ea typeface="Arial" pitchFamily="34" charset="-122"/>
                <a:cs typeface="Arial" pitchFamily="34" charset="-120"/>
              </a:rPr>
              <a:t>Click to add text</a:t>
            </a:r>
            <a:endParaRPr lang="en-US" sz="17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91500" y="4991100"/>
            <a:ext cx="571500" cy="152400"/>
          </a:xfrm>
          <a:prstGeom prst="rect">
            <a:avLst/>
          </a:prstGeom>
          <a:extLst>
            <a:ext uri="{C572A759-6A51-4108-AA02-DFA0A04FC94B}">
              <ma14:wrappingTextBoxFlag xmlns:ma14="http://schemas.microsoft.com/office/mac/drawingml/2011/main" val="0"/>
            </a:ext>
          </a:extLst>
        </p:spPr>
        <p:txBody>
          <a:bodyPr lIns="0" tIns="0" rIns="0" bIns="0" anchor="t"/>
          <a:lstStyle>
            <a:lvl1pPr>
              <a:defRPr sz="900">
                <a:solidFill>
                  <a:srgbClr val="595857"/>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chart" Target="/ppt/charts/chart2.xml"/><Relationship Id="rId3" Type="http://schemas.openxmlformats.org/officeDocument/2006/relationships/chart" Target="/ppt/charts/chart3.xml"/><Relationship Id="rId4" Type="http://schemas.openxmlformats.org/officeDocument/2006/relationships/chart" Target="/ppt/charts/chart4.xml"/><Relationship Id="rId5" Type="http://schemas.openxmlformats.org/officeDocument/2006/relationships/slideLayout" Target="../slideLayouts/slideLayout2.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263C"/>
        </a:solidFill>
      </p:bgPr>
    </p:bg>
    <p:spTree>
      <p:nvGrpSpPr>
        <p:cNvPr id="1" name=""/>
        <p:cNvGrpSpPr/>
        <p:nvPr/>
      </p:nvGrpSpPr>
      <p:grpSpPr>
        <a:xfrm>
          <a:off x="0" y="0"/>
          <a:ext cx="0" cy="0"/>
          <a:chOff x="0" y="0"/>
          <a:chExt cx="0" cy="0"/>
        </a:xfrm>
      </p:grpSpPr>
      <p:sp>
        <p:nvSpPr>
          <p:cNvPr id="2" name="sd-cover-1"/>
          <p:cNvSpPr/>
          <p:nvPr/>
        </p:nvSpPr>
        <p:spPr>
          <a:xfrm>
            <a:off x="0" y="0"/>
            <a:ext cx="9144000" cy="666750"/>
          </a:xfrm>
          <a:prstGeom prst="rect">
            <a:avLst/>
          </a:prstGeom>
          <a:solidFill>
            <a:srgbClr val="253348"/>
          </a:solidFill>
          <a:ln/>
        </p:spPr>
      </p:sp>
      <p:sp>
        <p:nvSpPr>
          <p:cNvPr id="3" name="sd-cover-2"/>
          <p:cNvSpPr/>
          <p:nvPr/>
        </p:nvSpPr>
        <p:spPr>
          <a:xfrm>
            <a:off x="0" y="647700"/>
            <a:ext cx="9144000" cy="28575"/>
          </a:xfrm>
          <a:prstGeom prst="rect">
            <a:avLst/>
          </a:prstGeom>
          <a:solidFill>
            <a:srgbClr val="66707E"/>
          </a:solidFill>
          <a:ln/>
        </p:spPr>
      </p:sp>
      <p:sp>
        <p:nvSpPr>
          <p:cNvPr id="4" name="sd-cover-3"/>
          <p:cNvSpPr/>
          <p:nvPr/>
        </p:nvSpPr>
        <p:spPr>
          <a:xfrm>
            <a:off x="0" y="4152900"/>
            <a:ext cx="9144000" cy="990600"/>
          </a:xfrm>
          <a:prstGeom prst="rect">
            <a:avLst/>
          </a:prstGeom>
          <a:solidFill>
            <a:srgbClr val="233249"/>
          </a:solidFill>
          <a:ln/>
        </p:spPr>
      </p:sp>
      <p:sp>
        <p:nvSpPr>
          <p:cNvPr id="5" name="sd-cover-4"/>
          <p:cNvSpPr/>
          <p:nvPr/>
        </p:nvSpPr>
        <p:spPr>
          <a:xfrm>
            <a:off x="0" y="5029200"/>
            <a:ext cx="9144000" cy="114300"/>
          </a:xfrm>
          <a:prstGeom prst="rect">
            <a:avLst/>
          </a:prstGeom>
          <a:solidFill>
            <a:srgbClr val="B8CDEA"/>
          </a:solidFill>
          <a:ln/>
        </p:spPr>
      </p:sp>
      <p:sp>
        <p:nvSpPr>
          <p:cNvPr id="6" name="sd-cover-5"/>
          <p:cNvSpPr/>
          <p:nvPr/>
        </p:nvSpPr>
        <p:spPr>
          <a:xfrm>
            <a:off x="533400" y="3245572"/>
            <a:ext cx="8229600" cy="0"/>
          </a:xfrm>
          <a:prstGeom prst="line">
            <a:avLst/>
          </a:prstGeom>
          <a:noFill/>
          <a:ln w="9525">
            <a:solidFill>
              <a:srgbClr val="66707E"/>
            </a:solidFill>
            <a:prstDash val="solid"/>
          </a:ln>
        </p:spPr>
      </p:sp>
      <p:sp>
        <p:nvSpPr>
          <p:cNvPr id="7" name="sd-cover-6"/>
          <p:cNvSpPr/>
          <p:nvPr/>
        </p:nvSpPr>
        <p:spPr>
          <a:xfrm>
            <a:off x="533400" y="3386542"/>
            <a:ext cx="8229600" cy="352425"/>
          </a:xfrm>
          <a:prstGeom prst="rect">
            <a:avLst/>
          </a:prstGeom>
          <a:noFill/>
          <a:ln/>
        </p:spPr>
        <p:txBody>
          <a:bodyPr wrap="square" lIns="0" tIns="0" rIns="0" bIns="0" rtlCol="0" anchor="t">
            <a:normAutofit/>
          </a:bodyPr>
          <a:lstStyle/>
          <a:p>
            <a:pPr algn="l" indent="0" marL="0">
              <a:lnSpc>
                <a:spcPts val="2200"/>
              </a:lnSpc>
              <a:buNone/>
            </a:pPr>
            <a:r>
              <a:rPr lang="en-US" sz="1500" dirty="0">
                <a:solidFill>
                  <a:srgbClr val="BEC2C8"/>
                </a:solidFill>
                <a:latin typeface="Arial" pitchFamily="34" charset="0"/>
                <a:ea typeface="Arial" pitchFamily="34" charset="-122"/>
                <a:cs typeface="Arial" pitchFamily="34" charset="-120"/>
              </a:rPr>
              <a:t>Q3 2026</a:t>
            </a:r>
            <a:endParaRPr lang="en-US" sz="1500" dirty="0"/>
          </a:p>
        </p:txBody>
      </p:sp>
      <p:sp>
        <p:nvSpPr>
          <p:cNvPr id="8" name="sd-cover-7"/>
          <p:cNvSpPr/>
          <p:nvPr/>
        </p:nvSpPr>
        <p:spPr>
          <a:xfrm>
            <a:off x="533400" y="4517136"/>
            <a:ext cx="8077200" cy="243840"/>
          </a:xfrm>
          <a:prstGeom prst="rect">
            <a:avLst/>
          </a:prstGeom>
          <a:noFill/>
          <a:ln/>
        </p:spPr>
        <p:txBody>
          <a:bodyPr wrap="square" lIns="0" tIns="0" rIns="0" bIns="0" rtlCol="0" anchor="t">
            <a:normAutofit/>
          </a:bodyPr>
          <a:lstStyle/>
          <a:p>
            <a:pPr algn="l" indent="0" marL="0">
              <a:lnSpc>
                <a:spcPts val="1400"/>
              </a:lnSpc>
              <a:buNone/>
            </a:pPr>
            <a:r>
              <a:rPr lang="en-US" sz="1200" b="1" spc="120" kern="0" dirty="0">
                <a:solidFill>
                  <a:srgbClr val="FFFFFF"/>
                </a:solidFill>
                <a:latin typeface="Arial" pitchFamily="34" charset="0"/>
                <a:ea typeface="Arial" pitchFamily="34" charset="-122"/>
                <a:cs typeface="Arial" pitchFamily="34" charset="-120"/>
              </a:rPr>
              <a:t>Illustrative operating review</a:t>
            </a:r>
            <a:endParaRPr lang="en-US" sz="1200" dirty="0"/>
          </a:p>
        </p:txBody>
      </p:sp>
      <p:sp>
        <p:nvSpPr>
          <p:cNvPr id="9" name="sd-cover-8"/>
          <p:cNvSpPr/>
          <p:nvPr/>
        </p:nvSpPr>
        <p:spPr>
          <a:xfrm>
            <a:off x="0" y="0"/>
            <a:ext cx="76200" cy="5143500"/>
          </a:xfrm>
          <a:prstGeom prst="rect">
            <a:avLst/>
          </a:prstGeom>
          <a:solidFill>
            <a:srgbClr val="B8CDEA"/>
          </a:solidFill>
          <a:ln/>
        </p:spPr>
      </p:sp>
      <p:sp>
        <p:nvSpPr>
          <p:cNvPr id="10" name="sd-build-1~rise #1 sd-cover-eyebrow"/>
          <p:cNvSpPr/>
          <p:nvPr/>
        </p:nvSpPr>
        <p:spPr>
          <a:xfrm>
            <a:off x="533400" y="238125"/>
            <a:ext cx="4953000" cy="243840"/>
          </a:xfrm>
          <a:prstGeom prst="rect">
            <a:avLst/>
          </a:prstGeom>
          <a:noFill/>
          <a:ln/>
        </p:spPr>
        <p:txBody>
          <a:bodyPr wrap="square" lIns="0" tIns="0" rIns="0" bIns="0" rtlCol="0" anchor="t"/>
          <a:lstStyle/>
          <a:p>
            <a:pPr algn="l" indent="0" marL="0">
              <a:buNone/>
            </a:pPr>
            <a:r>
              <a:rPr lang="en-US" sz="1200" b="1" spc="180" kern="0" dirty="0">
                <a:solidFill>
                  <a:srgbClr val="C2C6CC"/>
                </a:solidFill>
                <a:latin typeface="Arial" pitchFamily="34" charset="0"/>
                <a:ea typeface="Arial" pitchFamily="34" charset="-122"/>
                <a:cs typeface="Arial" pitchFamily="34" charset="-120"/>
              </a:rPr>
              <a:t>FREIGHT &amp; FIELD</a:t>
            </a:r>
            <a:endParaRPr lang="en-US" sz="1200" dirty="0"/>
          </a:p>
        </p:txBody>
      </p:sp>
      <p:sp>
        <p:nvSpPr>
          <p:cNvPr id="11" name="sd-build-1~rise #2 sd-cover-headline"/>
          <p:cNvSpPr/>
          <p:nvPr/>
        </p:nvSpPr>
        <p:spPr>
          <a:xfrm>
            <a:off x="533400" y="914400"/>
            <a:ext cx="8229600" cy="2064472"/>
          </a:xfrm>
          <a:prstGeom prst="rect">
            <a:avLst/>
          </a:prstGeom>
          <a:noFill/>
          <a:ln/>
        </p:spPr>
        <p:txBody>
          <a:bodyPr wrap="square" lIns="0" tIns="0" rIns="0" bIns="0" rtlCol="0" anchor="t"/>
          <a:lstStyle/>
          <a:p>
            <a:pPr algn="l" indent="0" marL="0">
              <a:lnSpc>
                <a:spcPts val="8100"/>
              </a:lnSpc>
              <a:buNone/>
            </a:pPr>
            <a:r>
              <a:rPr lang="en-US" sz="5700" b="1" dirty="0">
                <a:solidFill>
                  <a:srgbClr val="FFFFFF"/>
                </a:solidFill>
                <a:latin typeface="Arial" pitchFamily="34" charset="0"/>
                <a:ea typeface="Arial" pitchFamily="34" charset="-122"/>
                <a:cs typeface="Arial" pitchFamily="34" charset="-120"/>
              </a:rPr>
              <a:t>Capacity deserves a</a:t>
            </a:r>
            <a:endParaRPr lang="en-US" sz="5700" dirty="0"/>
          </a:p>
          <a:p>
            <a:pPr algn="l" indent="0" marL="0">
              <a:lnSpc>
                <a:spcPts val="8100"/>
              </a:lnSpc>
              <a:buNone/>
            </a:pPr>
            <a:r>
              <a:rPr lang="en-US" sz="5700" b="1" dirty="0">
                <a:solidFill>
                  <a:srgbClr val="FFFFFF"/>
                </a:solidFill>
                <a:latin typeface="Arial" pitchFamily="34" charset="0"/>
                <a:ea typeface="Arial" pitchFamily="34" charset="-122"/>
                <a:cs typeface="Arial" pitchFamily="34" charset="-120"/>
              </a:rPr>
              <a:t>closer </a:t>
            </a:r>
            <a:r>
              <a:rPr lang="en-US" sz="5700" b="1" dirty="0">
                <a:solidFill>
                  <a:srgbClr val="B8CDEA"/>
                </a:solidFill>
                <a:latin typeface="Arial" pitchFamily="34" charset="0"/>
                <a:ea typeface="Arial" pitchFamily="34" charset="-122"/>
                <a:cs typeface="Arial" pitchFamily="34" charset="-120"/>
              </a:rPr>
              <a:t>look</a:t>
            </a:r>
            <a:endParaRPr lang="en-US" sz="5700" dirty="0"/>
          </a:p>
        </p:txBody>
      </p:sp>
    </p:spTree>
  </p:cSld>
  <p:clrMapOvr>
    <a:masterClrMapping/>
  </p:clrMapOvr>
  <p:transition xmlns:p14="http://schemas.microsoft.com/office/powerpoint/2010/main" spd="med" p14:dur="55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900" decel="100000" fill="hold"/>
                                        <p:tgtEl>
                                          <p:spTgt spid="1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1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900" decel="100000" fill="hold"/>
                                        <p:tgtEl>
                                          <p:spTgt spid="11"/>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chemeClr val="bg1"/>
        </a:solidFill>
      </p:bgPr>
    </p:bg>
    <p:spTree>
      <p:nvGrpSpPr>
        <p:cNvPr id="1" name=""/>
        <p:cNvGrpSpPr/>
        <p:nvPr/>
      </p:nvGrpSpPr>
      <p:grpSpPr>
        <a:xfrm>
          <a:off x="0" y="0"/>
          <a:ext cx="0" cy="0"/>
          <a:chOff x="0" y="0"/>
          <a:chExt cx="0" cy="0"/>
        </a:xfrm>
      </p:grpSpPr>
      <p:sp>
        <p:nvSpPr>
          <p:cNvPr id="2" name="sd-heading"/>
          <p:cNvSpPr/>
          <p:nvPr/>
        </p:nvSpPr>
        <p:spPr>
          <a:xfrm>
            <a:off x="609600" y="285750"/>
            <a:ext cx="7924800" cy="626364"/>
          </a:xfrm>
          <a:prstGeom prst="rect">
            <a:avLst/>
          </a:prstGeom>
          <a:noFill/>
          <a:ln/>
        </p:spPr>
        <p:txBody>
          <a:bodyPr wrap="square" lIns="0" tIns="0" rIns="0" bIns="0" rtlCol="0" anchor="t"/>
          <a:lstStyle/>
          <a:p>
            <a:pPr indent="0" marL="0">
              <a:lnSpc>
                <a:spcPts val="4200"/>
              </a:lnSpc>
              <a:buNone/>
            </a:pPr>
            <a:r>
              <a:rPr lang="en-US" sz="3000" b="1" spc="-105" kern="0" dirty="0">
                <a:solidFill>
                  <a:schemeClr val="accent2"/>
                </a:solidFill>
                <a:latin typeface="Arial" pitchFamily="34" charset="0"/>
                <a:ea typeface="Arial" pitchFamily="34" charset="-122"/>
                <a:cs typeface="Arial" pitchFamily="34" charset="-120"/>
              </a:rPr>
              <a:t>Revenue rises 12% QoQ; service improves</a:t>
            </a:r>
            <a:endParaRPr lang="en-US" sz="3000" dirty="0"/>
          </a:p>
        </p:txBody>
      </p:sp>
      <p:sp>
        <p:nvSpPr>
          <p:cNvPr id="3" name="sd-build-1~rise #1 sd-panel-1"/>
          <p:cNvSpPr/>
          <p:nvPr/>
        </p:nvSpPr>
        <p:spPr>
          <a:xfrm>
            <a:off x="609600" y="1087374"/>
            <a:ext cx="2552700" cy="1428750"/>
          </a:xfrm>
          <a:prstGeom prst="rect">
            <a:avLst/>
          </a:prstGeom>
          <a:solidFill>
            <a:schemeClr val="bg1"/>
          </a:solidFill>
          <a:ln w="9525">
            <a:solidFill>
              <a:srgbClr val="D6D5D2"/>
            </a:solidFill>
            <a:prstDash val="solid"/>
          </a:ln>
        </p:spPr>
      </p:sp>
      <p:sp>
        <p:nvSpPr>
          <p:cNvPr id="4" name="sd-build-1~rise #2 sd-panel-2"/>
          <p:cNvSpPr/>
          <p:nvPr/>
        </p:nvSpPr>
        <p:spPr>
          <a:xfrm>
            <a:off x="762000" y="1224344"/>
            <a:ext cx="8382000" cy="272034"/>
          </a:xfrm>
          <a:prstGeom prst="rect">
            <a:avLst/>
          </a:prstGeom>
          <a:noFill/>
          <a:ln/>
        </p:spPr>
        <p:txBody>
          <a:bodyPr wrap="square" lIns="0" tIns="0" rIns="0" bIns="0" rtlCol="0" anchor="t"/>
          <a:lstStyle/>
          <a:p>
            <a:pPr algn="l" indent="0" marL="0">
              <a:lnSpc>
                <a:spcPts val="1600"/>
              </a:lnSpc>
              <a:buNone/>
            </a:pPr>
            <a:r>
              <a:rPr lang="en-US" sz="1300" b="1" dirty="0">
                <a:solidFill>
                  <a:srgbClr val="595857"/>
                </a:solidFill>
                <a:latin typeface="Arial" pitchFamily="34" charset="0"/>
                <a:ea typeface="Arial" pitchFamily="34" charset="-122"/>
                <a:cs typeface="Arial" pitchFamily="34" charset="-120"/>
              </a:rPr>
              <a:t>Q3 revenue</a:t>
            </a:r>
            <a:endParaRPr lang="en-US" sz="1300" dirty="0"/>
          </a:p>
        </p:txBody>
      </p:sp>
      <p:sp>
        <p:nvSpPr>
          <p:cNvPr id="5" name="sd-build-1~rise #3 sd-dash-1-figure"/>
          <p:cNvSpPr/>
          <p:nvPr/>
        </p:nvSpPr>
        <p:spPr>
          <a:xfrm>
            <a:off x="762000" y="1445514"/>
            <a:ext cx="2247900" cy="609600"/>
          </a:xfrm>
          <a:prstGeom prst="rect">
            <a:avLst/>
          </a:prstGeom>
          <a:noFill/>
          <a:ln/>
        </p:spPr>
        <p:txBody>
          <a:bodyPr wrap="square" lIns="0" tIns="0" rIns="0" bIns="0" rtlCol="0" anchor="t">
            <a:normAutofit/>
          </a:bodyPr>
          <a:lstStyle/>
          <a:p>
            <a:pPr algn="l" indent="0" marL="0">
              <a:lnSpc>
                <a:spcPts val="3600"/>
              </a:lnSpc>
              <a:buNone/>
            </a:pPr>
            <a:r>
              <a:rPr lang="en-US" sz="3000" b="1" dirty="0">
                <a:solidFill>
                  <a:schemeClr val="accent1"/>
                </a:solidFill>
                <a:latin typeface="Arial" pitchFamily="34" charset="0"/>
                <a:ea typeface="Arial" pitchFamily="34" charset="-122"/>
                <a:cs typeface="Arial" pitchFamily="34" charset="-120"/>
              </a:rPr>
              <a:t>$8.4M</a:t>
            </a:r>
            <a:endParaRPr lang="en-US" sz="3000" dirty="0"/>
          </a:p>
        </p:txBody>
      </p:sp>
      <p:sp>
        <p:nvSpPr>
          <p:cNvPr id="6" name="sd-build-2~rise #4 sd-panel-4"/>
          <p:cNvSpPr/>
          <p:nvPr/>
        </p:nvSpPr>
        <p:spPr>
          <a:xfrm>
            <a:off x="3295650" y="1087374"/>
            <a:ext cx="2552700" cy="1428750"/>
          </a:xfrm>
          <a:prstGeom prst="rect">
            <a:avLst/>
          </a:prstGeom>
          <a:solidFill>
            <a:schemeClr val="bg1"/>
          </a:solidFill>
          <a:ln w="9525">
            <a:solidFill>
              <a:srgbClr val="D6D5D2"/>
            </a:solidFill>
            <a:prstDash val="solid"/>
          </a:ln>
        </p:spPr>
      </p:sp>
      <p:sp>
        <p:nvSpPr>
          <p:cNvPr id="7" name="sd-build-2~rise #5 sd-panel-5"/>
          <p:cNvSpPr/>
          <p:nvPr/>
        </p:nvSpPr>
        <p:spPr>
          <a:xfrm>
            <a:off x="3448050" y="1224344"/>
            <a:ext cx="5695950" cy="272034"/>
          </a:xfrm>
          <a:prstGeom prst="rect">
            <a:avLst/>
          </a:prstGeom>
          <a:noFill/>
          <a:ln/>
        </p:spPr>
        <p:txBody>
          <a:bodyPr wrap="square" lIns="0" tIns="0" rIns="0" bIns="0" rtlCol="0" anchor="t"/>
          <a:lstStyle/>
          <a:p>
            <a:pPr algn="l" indent="0" marL="0">
              <a:lnSpc>
                <a:spcPts val="1600"/>
              </a:lnSpc>
              <a:buNone/>
            </a:pPr>
            <a:r>
              <a:rPr lang="en-US" sz="1300" b="1" dirty="0">
                <a:solidFill>
                  <a:srgbClr val="595857"/>
                </a:solidFill>
                <a:latin typeface="Arial" pitchFamily="34" charset="0"/>
                <a:ea typeface="Arial" pitchFamily="34" charset="-122"/>
                <a:cs typeface="Arial" pitchFamily="34" charset="-120"/>
              </a:rPr>
              <a:t>On-time delivery</a:t>
            </a:r>
            <a:endParaRPr lang="en-US" sz="1300" dirty="0"/>
          </a:p>
        </p:txBody>
      </p:sp>
      <p:sp>
        <p:nvSpPr>
          <p:cNvPr id="8" name="sd-build-2~rise #6 sd-dash-2-figure"/>
          <p:cNvSpPr/>
          <p:nvPr/>
        </p:nvSpPr>
        <p:spPr>
          <a:xfrm>
            <a:off x="3448050" y="1445514"/>
            <a:ext cx="2247900" cy="609600"/>
          </a:xfrm>
          <a:prstGeom prst="rect">
            <a:avLst/>
          </a:prstGeom>
          <a:noFill/>
          <a:ln/>
        </p:spPr>
        <p:txBody>
          <a:bodyPr wrap="square" lIns="0" tIns="0" rIns="0" bIns="0" rtlCol="0" anchor="t">
            <a:normAutofit/>
          </a:bodyPr>
          <a:lstStyle/>
          <a:p>
            <a:pPr algn="l" indent="0" marL="0">
              <a:lnSpc>
                <a:spcPts val="3600"/>
              </a:lnSpc>
              <a:buNone/>
            </a:pPr>
            <a:r>
              <a:rPr lang="en-US" sz="3000" b="1" dirty="0">
                <a:solidFill>
                  <a:schemeClr val="accent1"/>
                </a:solidFill>
                <a:latin typeface="Arial" pitchFamily="34" charset="0"/>
                <a:ea typeface="Arial" pitchFamily="34" charset="-122"/>
                <a:cs typeface="Arial" pitchFamily="34" charset="-120"/>
              </a:rPr>
              <a:t>96.8%</a:t>
            </a:r>
            <a:endParaRPr lang="en-US" sz="3000" dirty="0"/>
          </a:p>
        </p:txBody>
      </p:sp>
      <p:sp>
        <p:nvSpPr>
          <p:cNvPr id="9" name="sd-build-3~rise #7 sd-panel-7"/>
          <p:cNvSpPr/>
          <p:nvPr/>
        </p:nvSpPr>
        <p:spPr>
          <a:xfrm>
            <a:off x="5981700" y="1087374"/>
            <a:ext cx="2552700" cy="1428750"/>
          </a:xfrm>
          <a:prstGeom prst="rect">
            <a:avLst/>
          </a:prstGeom>
          <a:solidFill>
            <a:schemeClr val="bg1"/>
          </a:solidFill>
          <a:ln w="9525">
            <a:solidFill>
              <a:srgbClr val="D6D5D2"/>
            </a:solidFill>
            <a:prstDash val="solid"/>
          </a:ln>
        </p:spPr>
      </p:sp>
      <p:sp>
        <p:nvSpPr>
          <p:cNvPr id="10" name="sd-build-3~rise #8 sd-panel-8"/>
          <p:cNvSpPr/>
          <p:nvPr/>
        </p:nvSpPr>
        <p:spPr>
          <a:xfrm>
            <a:off x="6134100" y="1224344"/>
            <a:ext cx="3009900" cy="272034"/>
          </a:xfrm>
          <a:prstGeom prst="rect">
            <a:avLst/>
          </a:prstGeom>
          <a:noFill/>
          <a:ln/>
        </p:spPr>
        <p:txBody>
          <a:bodyPr wrap="square" lIns="0" tIns="0" rIns="0" bIns="0" rtlCol="0" anchor="t"/>
          <a:lstStyle/>
          <a:p>
            <a:pPr algn="l" indent="0" marL="0">
              <a:lnSpc>
                <a:spcPts val="1600"/>
              </a:lnSpc>
              <a:buNone/>
            </a:pPr>
            <a:r>
              <a:rPr lang="en-US" sz="1300" b="1" dirty="0">
                <a:solidFill>
                  <a:srgbClr val="595857"/>
                </a:solidFill>
                <a:latin typeface="Arial" pitchFamily="34" charset="0"/>
                <a:ea typeface="Arial" pitchFamily="34" charset="-122"/>
                <a:cs typeface="Arial" pitchFamily="34" charset="-120"/>
              </a:rPr>
              <a:t>Weekly loads</a:t>
            </a:r>
            <a:endParaRPr lang="en-US" sz="1300" dirty="0"/>
          </a:p>
        </p:txBody>
      </p:sp>
      <p:sp>
        <p:nvSpPr>
          <p:cNvPr id="11" name="sd-build-3~rise #9 sd-dash-3-figure"/>
          <p:cNvSpPr/>
          <p:nvPr/>
        </p:nvSpPr>
        <p:spPr>
          <a:xfrm>
            <a:off x="6134100" y="1445514"/>
            <a:ext cx="2247900" cy="609600"/>
          </a:xfrm>
          <a:prstGeom prst="rect">
            <a:avLst/>
          </a:prstGeom>
          <a:noFill/>
          <a:ln/>
        </p:spPr>
        <p:txBody>
          <a:bodyPr wrap="square" lIns="0" tIns="0" rIns="0" bIns="0" rtlCol="0" anchor="t">
            <a:normAutofit/>
          </a:bodyPr>
          <a:lstStyle/>
          <a:p>
            <a:pPr algn="l" indent="0" marL="0">
              <a:lnSpc>
                <a:spcPts val="3600"/>
              </a:lnSpc>
              <a:buNone/>
            </a:pPr>
            <a:r>
              <a:rPr lang="en-US" sz="3000" b="1" dirty="0">
                <a:solidFill>
                  <a:schemeClr val="accent1"/>
                </a:solidFill>
                <a:latin typeface="Arial" pitchFamily="34" charset="0"/>
                <a:ea typeface="Arial" pitchFamily="34" charset="-122"/>
                <a:cs typeface="Arial" pitchFamily="34" charset="-120"/>
              </a:rPr>
              <a:t>3,680</a:t>
            </a:r>
            <a:endParaRPr lang="en-US" sz="3000" dirty="0"/>
          </a:p>
        </p:txBody>
      </p:sp>
      <p:sp>
        <p:nvSpPr>
          <p:cNvPr id="12" name="sd-panel-10"/>
          <p:cNvSpPr/>
          <p:nvPr/>
        </p:nvSpPr>
        <p:spPr>
          <a:xfrm>
            <a:off x="609600" y="2687574"/>
            <a:ext cx="7924800" cy="2017776"/>
          </a:xfrm>
          <a:prstGeom prst="rect">
            <a:avLst/>
          </a:prstGeom>
          <a:solidFill>
            <a:schemeClr val="bg1"/>
          </a:solidFill>
          <a:ln w="9525">
            <a:solidFill>
              <a:srgbClr val="D6D5D2"/>
            </a:solidFill>
            <a:prstDash val="solid"/>
          </a:ln>
        </p:spPr>
      </p:sp>
      <p:sp>
        <p:nvSpPr>
          <p:cNvPr id="13" name="sd-panel-11"/>
          <p:cNvSpPr/>
          <p:nvPr/>
        </p:nvSpPr>
        <p:spPr>
          <a:xfrm>
            <a:off x="6120384" y="2800921"/>
            <a:ext cx="2242566" cy="356235"/>
          </a:xfrm>
          <a:prstGeom prst="roundRect">
            <a:avLst>
              <a:gd name="adj" fmla="val 50000"/>
            </a:avLst>
          </a:prstGeom>
          <a:solidFill>
            <a:srgbClr val="D8E0E9"/>
          </a:solidFill>
          <a:ln/>
        </p:spPr>
      </p:sp>
      <p:sp>
        <p:nvSpPr>
          <p:cNvPr id="14" name="sd-card-title"/>
          <p:cNvSpPr/>
          <p:nvPr/>
        </p:nvSpPr>
        <p:spPr>
          <a:xfrm>
            <a:off x="781050" y="2830449"/>
            <a:ext cx="4913376" cy="304800"/>
          </a:xfrm>
          <a:prstGeom prst="rect">
            <a:avLst/>
          </a:prstGeom>
          <a:noFill/>
          <a:ln/>
        </p:spPr>
        <p:txBody>
          <a:bodyPr wrap="square" lIns="0" tIns="0" rIns="0" bIns="0" rtlCol="0" anchor="t"/>
          <a:lstStyle/>
          <a:p>
            <a:pPr algn="l" indent="0" marL="0">
              <a:buNone/>
            </a:pPr>
            <a:r>
              <a:rPr lang="en-US" sz="1500" b="1" dirty="0">
                <a:solidFill>
                  <a:schemeClr val="tx1"/>
                </a:solidFill>
                <a:latin typeface="Arial" pitchFamily="34" charset="0"/>
                <a:ea typeface="Arial" pitchFamily="34" charset="-122"/>
                <a:cs typeface="Arial" pitchFamily="34" charset="-120"/>
              </a:rPr>
              <a:t>Quarterly revenue ($M)</a:t>
            </a:r>
            <a:endParaRPr lang="en-US" sz="1500" dirty="0"/>
          </a:p>
        </p:txBody>
      </p:sp>
      <p:sp>
        <p:nvSpPr>
          <p:cNvPr id="15" name="sd-card-callout"/>
          <p:cNvSpPr/>
          <p:nvPr/>
        </p:nvSpPr>
        <p:spPr>
          <a:xfrm>
            <a:off x="6120384" y="2821876"/>
            <a:ext cx="2242566" cy="356235"/>
          </a:xfrm>
          <a:prstGeom prst="rect">
            <a:avLst/>
          </a:prstGeom>
          <a:noFill/>
          <a:ln/>
        </p:spPr>
        <p:txBody>
          <a:bodyPr wrap="square" lIns="0" tIns="0" rIns="0" bIns="0" rtlCol="0" anchor="ctr"/>
          <a:lstStyle/>
          <a:p>
            <a:pPr algn="ctr" indent="0" marL="0">
              <a:buNone/>
            </a:pPr>
            <a:r>
              <a:rPr lang="en-US" sz="1700" b="1" dirty="0">
                <a:solidFill>
                  <a:schemeClr val="accent1"/>
                </a:solidFill>
                <a:latin typeface="Arial" pitchFamily="34" charset="0"/>
                <a:ea typeface="Arial" pitchFamily="34" charset="-122"/>
                <a:cs typeface="Arial" pitchFamily="34" charset="-120"/>
              </a:rPr>
              <a:t>+35% vs Q4 2025</a:t>
            </a:r>
            <a:endParaRPr lang="en-US" sz="1700" dirty="0"/>
          </a:p>
        </p:txBody>
      </p:sp>
      <p:graphicFrame>
        <p:nvGraphicFramePr>
          <p:cNvPr id="16" name="sd-build-1~rise #10 sd-sparkline" descr=""/>
          <p:cNvGraphicFramePr/>
          <p:nvPr/>
        </p:nvGraphicFramePr>
        <p:xfrm>
          <a:off x="723900" y="1973199"/>
          <a:ext cx="2324100" cy="428625"/>
        </p:xfrm>
        <a:graphic xmlns:a="http://schemas.openxmlformats.org/drawingml/2006/main">
          <a:graphicData uri="http://schemas.openxmlformats.org/drawingml/2006/chart">
            <c:chart xmlns:c="http://schemas.openxmlformats.org/drawingml/2006/chart" r:id="rId1"/>
          </a:graphicData>
        </a:graphic>
      </p:graphicFrame>
      <p:graphicFrame>
        <p:nvGraphicFramePr>
          <p:cNvPr id="17" name="sd-build-2~rise #11 sd-sparkline" descr=""/>
          <p:cNvGraphicFramePr/>
          <p:nvPr/>
        </p:nvGraphicFramePr>
        <p:xfrm>
          <a:off x="3409950" y="1973199"/>
          <a:ext cx="2324100" cy="428625"/>
        </p:xfrm>
        <a:graphic xmlns:a="http://schemas.openxmlformats.org/drawingml/2006/main">
          <a:graphicData uri="http://schemas.openxmlformats.org/drawingml/2006/chart">
            <c:chart xmlns:c="http://schemas.openxmlformats.org/drawingml/2006/chart" r:id="rId2"/>
          </a:graphicData>
        </a:graphic>
      </p:graphicFrame>
      <p:graphicFrame>
        <p:nvGraphicFramePr>
          <p:cNvPr id="18" name="sd-build-3~rise #12 sd-sparkline" descr=""/>
          <p:cNvGraphicFramePr/>
          <p:nvPr/>
        </p:nvGraphicFramePr>
        <p:xfrm>
          <a:off x="6096000" y="1973199"/>
          <a:ext cx="2324100" cy="428625"/>
        </p:xfrm>
        <a:graphic xmlns:a="http://schemas.openxmlformats.org/drawingml/2006/main">
          <a:graphicData uri="http://schemas.openxmlformats.org/drawingml/2006/chart">
            <c:chart xmlns:c="http://schemas.openxmlformats.org/drawingml/2006/chart" r:id="rId3"/>
          </a:graphicData>
        </a:graphic>
      </p:graphicFrame>
      <p:graphicFrame>
        <p:nvGraphicFramePr>
          <p:cNvPr id="19" name="sd-build-4~wipe #13 sd-chart" descr=""/>
          <p:cNvGraphicFramePr/>
          <p:nvPr/>
        </p:nvGraphicFramePr>
        <p:xfrm>
          <a:off x="781050" y="3173349"/>
          <a:ext cx="7581900" cy="1360551"/>
        </p:xfrm>
        <a:graphic xmlns:a="http://schemas.openxmlformats.org/drawingml/2006/main">
          <a:graphicData uri="http://schemas.openxmlformats.org/drawingml/2006/chart">
            <c:chart xmlns:c="http://schemas.openxmlformats.org/drawingml/2006/chart" r:id="rId4"/>
          </a:graphicData>
        </a:graphic>
      </p:graphicFrame>
      <p:sp>
        <p:nvSpPr>
          <p:cNvPr id="20" name="sd-footer-1"/>
          <p:cNvSpPr/>
          <p:nvPr/>
        </p:nvSpPr>
        <p:spPr>
          <a:xfrm>
            <a:off x="609600" y="4819650"/>
            <a:ext cx="7924800" cy="0"/>
          </a:xfrm>
          <a:prstGeom prst="line">
            <a:avLst/>
          </a:prstGeom>
          <a:noFill/>
          <a:ln w="9525">
            <a:solidFill>
              <a:srgbClr val="D2D1CE"/>
            </a:solidFill>
            <a:prstDash val="solid"/>
          </a:ln>
        </p:spPr>
      </p:sp>
      <p:sp>
        <p:nvSpPr>
          <p:cNvPr id="21" name="sd-source"/>
          <p:cNvSpPr/>
          <p:nvPr/>
        </p:nvSpPr>
        <p:spPr>
          <a:xfrm>
            <a:off x="609600" y="4848225"/>
            <a:ext cx="5905500" cy="275273"/>
          </a:xfrm>
          <a:prstGeom prst="rect">
            <a:avLst/>
          </a:prstGeom>
          <a:noFill/>
          <a:ln/>
        </p:spPr>
        <p:txBody>
          <a:bodyPr wrap="square" lIns="0" tIns="0" rIns="0" bIns="0" rtlCol="0" anchor="t"/>
          <a:lstStyle/>
          <a:p>
            <a:pPr algn="l" indent="0" marL="0">
              <a:buNone/>
            </a:pPr>
            <a:r>
              <a:rPr lang="en-US" sz="1300" dirty="0">
                <a:solidFill>
                  <a:srgbClr val="595857"/>
                </a:solidFill>
                <a:latin typeface="Arial" pitchFamily="34" charset="0"/>
                <a:ea typeface="Arial" pitchFamily="34" charset="-122"/>
                <a:cs typeface="Arial" pitchFamily="34" charset="-120"/>
              </a:rPr>
              <a:t>Source: Fictional company and illustrative data. Q3 2026 operating review.</a:t>
            </a:r>
            <a:endParaRPr lang="en-US" sz="1300" dirty="0"/>
          </a:p>
        </p:txBody>
      </p:sp>
      <p:sp>
        <p:nvSpPr>
          <p:cNvPr id="23" name="sd-folio-ground"/>
          <p:cNvSpPr/>
          <p:nvPr/>
        </p:nvSpPr>
        <p:spPr>
          <a:xfrm>
            <a:off x="8191500" y="4991100"/>
            <a:ext cx="571500" cy="152400"/>
          </a:xfrm>
          <a:prstGeom prst="rect">
            <a:avLst/>
          </a:prstGeom>
          <a:solidFill>
            <a:schemeClr val="bg1"/>
          </a:solidFill>
          <a:ln w="12700">
            <a:solidFill>
              <a:schemeClr val="bg1"/>
            </a:solidFill>
            <a:prstDash val="solid"/>
          </a:ln>
        </p:spPr>
      </p:sp>
      <p:sp>
        <p:nvSpPr>
          <p:cNvPr id="26" name="Slide Number Placeholder 0"/>
          <p:cNvSpPr>
            <a:spLocks noGrp="1"/>
          </p:cNvSpPr>
          <p:nvPr>
            <p:ph type="sldNum" sz="quarter" idx="4294967295"/>
          </p:nvPr>
        </p:nvSpPr>
        <p:spPr>
          <a:xfrm>
            <a:off x="8191500" y="4991100"/>
            <a:ext cx="571500" cy="152400"/>
          </a:xfrm>
          <a:prstGeom prst="rect">
            <a:avLst/>
          </a:prstGeom>
          <a:extLst>
            <a:ext uri="{C572A759-6A51-4108-AA02-DFA0A04FC94B}">
              <ma14:wrappingTextBoxFlag xmlns:ma14="http://schemas.microsoft.com/office/mac/drawingml/2011/main" val="0"/>
            </a:ext>
          </a:extLst>
        </p:spPr>
        <p:txBody>
          <a:bodyPr lIns="0" tIns="0" rIns="0" bIns="0" anchor="t"/>
          <a:lstStyle>
            <a:lvl1pPr>
              <a:defRPr sz="900">
                <a:solidFill>
                  <a:srgbClr val="595857"/>
                </a:solidFill>
                <a:latin typeface="Arial"/>
                <a:ea typeface="Arial"/>
                <a:cs typeface="Arial"/>
              </a:defRPr>
            </a:lvl1pPr>
          </a:lstStyle>
          <a:p>
            <a:pPr algn="r"/>
            <a:fld id="{F7021451-1387-4CA6-816F-3879F97B5CBC}" type="slidenum">
              <a:rPr b="0" lang="en-US"/>
              <a:t>2</a:t>
            </a:fld>
            <a:endParaRPr lang="en-US"/>
          </a:p>
        </p:txBody>
      </p:sp>
    </p:spTree>
  </p:cSld>
  <p:clrMapOvr>
    <a:masterClrMapping/>
  </p:clrMapOvr>
  <p:transition xmlns:p14="http://schemas.microsoft.com/office/powerpoint/2010/main" spd="med" p14:dur="5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450"/>
                                        <p:tgtEl>
                                          <p:spTgt spid="3"/>
                                        </p:tgtEl>
                                      </p:cBhvr>
                                    </p:animEffect>
                                    <p:anim calcmode="lin" valueType="num">
                                      <p:cBhvr>
                                        <p:cTn id="8" dur="450" fill="hold"/>
                                        <p:tgtEl>
                                          <p:spTgt spid="3"/>
                                        </p:tgtEl>
                                        <p:attrNameLst>
                                          <p:attrName>ppt_x</p:attrName>
                                        </p:attrNameLst>
                                      </p:cBhvr>
                                      <p:tavLst>
                                        <p:tav tm="0">
                                          <p:val>
                                            <p:strVal val="#ppt_x"/>
                                          </p:val>
                                        </p:tav>
                                        <p:tav tm="100000">
                                          <p:val>
                                            <p:strVal val="#ppt_x"/>
                                          </p:val>
                                        </p:tav>
                                      </p:tavLst>
                                    </p:anim>
                                    <p:anim calcmode="lin" valueType="num">
                                      <p:cBhvr>
                                        <p:cTn id="9" dur="405" decel="100000" fill="hold"/>
                                        <p:tgtEl>
                                          <p:spTgt spid="3"/>
                                        </p:tgtEl>
                                        <p:attrNameLst>
                                          <p:attrName>ppt_y</p:attrName>
                                        </p:attrNameLst>
                                      </p:cBhvr>
                                      <p:tavLst>
                                        <p:tav tm="0">
                                          <p:val>
                                            <p:strVal val="#ppt_y+1"/>
                                          </p:val>
                                        </p:tav>
                                        <p:tav tm="100000">
                                          <p:val>
                                            <p:strVal val="#ppt_y-.03"/>
                                          </p:val>
                                        </p:tav>
                                      </p:tavLst>
                                    </p:anim>
                                    <p:anim calcmode="lin" valueType="num">
                                      <p:cBhvr>
                                        <p:cTn id="10" dur="45"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50"/>
                                        <p:tgtEl>
                                          <p:spTgt spid="4"/>
                                        </p:tgtEl>
                                      </p:cBhvr>
                                    </p:animEffect>
                                    <p:anim calcmode="lin" valueType="num">
                                      <p:cBhvr>
                                        <p:cTn id="14" dur="450" fill="hold"/>
                                        <p:tgtEl>
                                          <p:spTgt spid="4"/>
                                        </p:tgtEl>
                                        <p:attrNameLst>
                                          <p:attrName>ppt_x</p:attrName>
                                        </p:attrNameLst>
                                      </p:cBhvr>
                                      <p:tavLst>
                                        <p:tav tm="0">
                                          <p:val>
                                            <p:strVal val="#ppt_x"/>
                                          </p:val>
                                        </p:tav>
                                        <p:tav tm="100000">
                                          <p:val>
                                            <p:strVal val="#ppt_x"/>
                                          </p:val>
                                        </p:tav>
                                      </p:tavLst>
                                    </p:anim>
                                    <p:anim calcmode="lin" valueType="num">
                                      <p:cBhvr>
                                        <p:cTn id="15" dur="405" decel="100000" fill="hold"/>
                                        <p:tgtEl>
                                          <p:spTgt spid="4"/>
                                        </p:tgtEl>
                                        <p:attrNameLst>
                                          <p:attrName>ppt_y</p:attrName>
                                        </p:attrNameLst>
                                      </p:cBhvr>
                                      <p:tavLst>
                                        <p:tav tm="0">
                                          <p:val>
                                            <p:strVal val="#ppt_y+1"/>
                                          </p:val>
                                        </p:tav>
                                        <p:tav tm="100000">
                                          <p:val>
                                            <p:strVal val="#ppt_y-.03"/>
                                          </p:val>
                                        </p:tav>
                                      </p:tavLst>
                                    </p:anim>
                                    <p:anim calcmode="lin" valueType="num">
                                      <p:cBhvr>
                                        <p:cTn id="16" dur="45"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450"/>
                                        <p:tgtEl>
                                          <p:spTgt spid="5"/>
                                        </p:tgtEl>
                                      </p:cBhvr>
                                    </p:animEffect>
                                    <p:anim calcmode="lin" valueType="num">
                                      <p:cBhvr>
                                        <p:cTn id="20" dur="450" fill="hold"/>
                                        <p:tgtEl>
                                          <p:spTgt spid="5"/>
                                        </p:tgtEl>
                                        <p:attrNameLst>
                                          <p:attrName>ppt_x</p:attrName>
                                        </p:attrNameLst>
                                      </p:cBhvr>
                                      <p:tavLst>
                                        <p:tav tm="0">
                                          <p:val>
                                            <p:strVal val="#ppt_x"/>
                                          </p:val>
                                        </p:tav>
                                        <p:tav tm="100000">
                                          <p:val>
                                            <p:strVal val="#ppt_x"/>
                                          </p:val>
                                        </p:tav>
                                      </p:tavLst>
                                    </p:anim>
                                    <p:anim calcmode="lin" valueType="num">
                                      <p:cBhvr>
                                        <p:cTn id="21" dur="405" decel="100000" fill="hold"/>
                                        <p:tgtEl>
                                          <p:spTgt spid="5"/>
                                        </p:tgtEl>
                                        <p:attrNameLst>
                                          <p:attrName>ppt_y</p:attrName>
                                        </p:attrNameLst>
                                      </p:cBhvr>
                                      <p:tavLst>
                                        <p:tav tm="0">
                                          <p:val>
                                            <p:strVal val="#ppt_y+1"/>
                                          </p:val>
                                        </p:tav>
                                        <p:tav tm="100000">
                                          <p:val>
                                            <p:strVal val="#ppt_y-.03"/>
                                          </p:val>
                                        </p:tav>
                                      </p:tavLst>
                                    </p:anim>
                                    <p:anim calcmode="lin" valueType="num">
                                      <p:cBhvr>
                                        <p:cTn id="22" dur="45"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450"/>
                                        <p:tgtEl>
                                          <p:spTgt spid="16"/>
                                        </p:tgtEl>
                                      </p:cBhvr>
                                    </p:animEffect>
                                    <p:anim calcmode="lin" valueType="num">
                                      <p:cBhvr>
                                        <p:cTn id="26" dur="450" fill="hold"/>
                                        <p:tgtEl>
                                          <p:spTgt spid="16"/>
                                        </p:tgtEl>
                                        <p:attrNameLst>
                                          <p:attrName>ppt_x</p:attrName>
                                        </p:attrNameLst>
                                      </p:cBhvr>
                                      <p:tavLst>
                                        <p:tav tm="0">
                                          <p:val>
                                            <p:strVal val="#ppt_x"/>
                                          </p:val>
                                        </p:tav>
                                        <p:tav tm="100000">
                                          <p:val>
                                            <p:strVal val="#ppt_x"/>
                                          </p:val>
                                        </p:tav>
                                      </p:tavLst>
                                    </p:anim>
                                    <p:anim calcmode="lin" valueType="num">
                                      <p:cBhvr>
                                        <p:cTn id="27" dur="405" decel="100000" fill="hold"/>
                                        <p:tgtEl>
                                          <p:spTgt spid="16"/>
                                        </p:tgtEl>
                                        <p:attrNameLst>
                                          <p:attrName>ppt_y</p:attrName>
                                        </p:attrNameLst>
                                      </p:cBhvr>
                                      <p:tavLst>
                                        <p:tav tm="0">
                                          <p:val>
                                            <p:strVal val="#ppt_y+1"/>
                                          </p:val>
                                        </p:tav>
                                        <p:tav tm="100000">
                                          <p:val>
                                            <p:strVal val="#ppt_y-.03"/>
                                          </p:val>
                                        </p:tav>
                                      </p:tavLst>
                                    </p:anim>
                                    <p:anim calcmode="lin" valueType="num">
                                      <p:cBhvr>
                                        <p:cTn id="28" dur="45"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450"/>
                                        <p:tgtEl>
                                          <p:spTgt spid="6"/>
                                        </p:tgtEl>
                                      </p:cBhvr>
                                    </p:animEffect>
                                    <p:anim calcmode="lin" valueType="num">
                                      <p:cBhvr>
                                        <p:cTn id="34" dur="450" fill="hold"/>
                                        <p:tgtEl>
                                          <p:spTgt spid="6"/>
                                        </p:tgtEl>
                                        <p:attrNameLst>
                                          <p:attrName>ppt_x</p:attrName>
                                        </p:attrNameLst>
                                      </p:cBhvr>
                                      <p:tavLst>
                                        <p:tav tm="0">
                                          <p:val>
                                            <p:strVal val="#ppt_x"/>
                                          </p:val>
                                        </p:tav>
                                        <p:tav tm="100000">
                                          <p:val>
                                            <p:strVal val="#ppt_x"/>
                                          </p:val>
                                        </p:tav>
                                      </p:tavLst>
                                    </p:anim>
                                    <p:anim calcmode="lin" valueType="num">
                                      <p:cBhvr>
                                        <p:cTn id="35" dur="405" decel="100000" fill="hold"/>
                                        <p:tgtEl>
                                          <p:spTgt spid="6"/>
                                        </p:tgtEl>
                                        <p:attrNameLst>
                                          <p:attrName>ppt_y</p:attrName>
                                        </p:attrNameLst>
                                      </p:cBhvr>
                                      <p:tavLst>
                                        <p:tav tm="0">
                                          <p:val>
                                            <p:strVal val="#ppt_y+1"/>
                                          </p:val>
                                        </p:tav>
                                        <p:tav tm="100000">
                                          <p:val>
                                            <p:strVal val="#ppt_y-.03"/>
                                          </p:val>
                                        </p:tav>
                                      </p:tavLst>
                                    </p:anim>
                                    <p:anim calcmode="lin" valueType="num">
                                      <p:cBhvr>
                                        <p:cTn id="36" dur="45"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37" presetID="37"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450"/>
                                        <p:tgtEl>
                                          <p:spTgt spid="7"/>
                                        </p:tgtEl>
                                      </p:cBhvr>
                                    </p:animEffect>
                                    <p:anim calcmode="lin" valueType="num">
                                      <p:cBhvr>
                                        <p:cTn id="40" dur="450" fill="hold"/>
                                        <p:tgtEl>
                                          <p:spTgt spid="7"/>
                                        </p:tgtEl>
                                        <p:attrNameLst>
                                          <p:attrName>ppt_x</p:attrName>
                                        </p:attrNameLst>
                                      </p:cBhvr>
                                      <p:tavLst>
                                        <p:tav tm="0">
                                          <p:val>
                                            <p:strVal val="#ppt_x"/>
                                          </p:val>
                                        </p:tav>
                                        <p:tav tm="100000">
                                          <p:val>
                                            <p:strVal val="#ppt_x"/>
                                          </p:val>
                                        </p:tav>
                                      </p:tavLst>
                                    </p:anim>
                                    <p:anim calcmode="lin" valueType="num">
                                      <p:cBhvr>
                                        <p:cTn id="41" dur="405" decel="100000" fill="hold"/>
                                        <p:tgtEl>
                                          <p:spTgt spid="7"/>
                                        </p:tgtEl>
                                        <p:attrNameLst>
                                          <p:attrName>ppt_y</p:attrName>
                                        </p:attrNameLst>
                                      </p:cBhvr>
                                      <p:tavLst>
                                        <p:tav tm="0">
                                          <p:val>
                                            <p:strVal val="#ppt_y+1"/>
                                          </p:val>
                                        </p:tav>
                                        <p:tav tm="100000">
                                          <p:val>
                                            <p:strVal val="#ppt_y-.03"/>
                                          </p:val>
                                        </p:tav>
                                      </p:tavLst>
                                    </p:anim>
                                    <p:anim calcmode="lin" valueType="num">
                                      <p:cBhvr>
                                        <p:cTn id="42" dur="45"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43" presetID="37" presetClass="entr" presetSubtype="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450"/>
                                        <p:tgtEl>
                                          <p:spTgt spid="8"/>
                                        </p:tgtEl>
                                      </p:cBhvr>
                                    </p:animEffect>
                                    <p:anim calcmode="lin" valueType="num">
                                      <p:cBhvr>
                                        <p:cTn id="46" dur="450" fill="hold"/>
                                        <p:tgtEl>
                                          <p:spTgt spid="8"/>
                                        </p:tgtEl>
                                        <p:attrNameLst>
                                          <p:attrName>ppt_x</p:attrName>
                                        </p:attrNameLst>
                                      </p:cBhvr>
                                      <p:tavLst>
                                        <p:tav tm="0">
                                          <p:val>
                                            <p:strVal val="#ppt_x"/>
                                          </p:val>
                                        </p:tav>
                                        <p:tav tm="100000">
                                          <p:val>
                                            <p:strVal val="#ppt_x"/>
                                          </p:val>
                                        </p:tav>
                                      </p:tavLst>
                                    </p:anim>
                                    <p:anim calcmode="lin" valueType="num">
                                      <p:cBhvr>
                                        <p:cTn id="47" dur="405" decel="100000" fill="hold"/>
                                        <p:tgtEl>
                                          <p:spTgt spid="8"/>
                                        </p:tgtEl>
                                        <p:attrNameLst>
                                          <p:attrName>ppt_y</p:attrName>
                                        </p:attrNameLst>
                                      </p:cBhvr>
                                      <p:tavLst>
                                        <p:tav tm="0">
                                          <p:val>
                                            <p:strVal val="#ppt_y+1"/>
                                          </p:val>
                                        </p:tav>
                                        <p:tav tm="100000">
                                          <p:val>
                                            <p:strVal val="#ppt_y-.03"/>
                                          </p:val>
                                        </p:tav>
                                      </p:tavLst>
                                    </p:anim>
                                    <p:anim calcmode="lin" valueType="num">
                                      <p:cBhvr>
                                        <p:cTn id="48" dur="45"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9" presetID="37"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450"/>
                                        <p:tgtEl>
                                          <p:spTgt spid="17"/>
                                        </p:tgtEl>
                                      </p:cBhvr>
                                    </p:animEffect>
                                    <p:anim calcmode="lin" valueType="num">
                                      <p:cBhvr>
                                        <p:cTn id="52" dur="450" fill="hold"/>
                                        <p:tgtEl>
                                          <p:spTgt spid="17"/>
                                        </p:tgtEl>
                                        <p:attrNameLst>
                                          <p:attrName>ppt_x</p:attrName>
                                        </p:attrNameLst>
                                      </p:cBhvr>
                                      <p:tavLst>
                                        <p:tav tm="0">
                                          <p:val>
                                            <p:strVal val="#ppt_x"/>
                                          </p:val>
                                        </p:tav>
                                        <p:tav tm="100000">
                                          <p:val>
                                            <p:strVal val="#ppt_x"/>
                                          </p:val>
                                        </p:tav>
                                      </p:tavLst>
                                    </p:anim>
                                    <p:anim calcmode="lin" valueType="num">
                                      <p:cBhvr>
                                        <p:cTn id="53" dur="405" decel="100000" fill="hold"/>
                                        <p:tgtEl>
                                          <p:spTgt spid="17"/>
                                        </p:tgtEl>
                                        <p:attrNameLst>
                                          <p:attrName>ppt_y</p:attrName>
                                        </p:attrNameLst>
                                      </p:cBhvr>
                                      <p:tavLst>
                                        <p:tav tm="0">
                                          <p:val>
                                            <p:strVal val="#ppt_y+1"/>
                                          </p:val>
                                        </p:tav>
                                        <p:tav tm="100000">
                                          <p:val>
                                            <p:strVal val="#ppt_y-.03"/>
                                          </p:val>
                                        </p:tav>
                                      </p:tavLst>
                                    </p:anim>
                                    <p:anim calcmode="lin" valueType="num">
                                      <p:cBhvr>
                                        <p:cTn id="54" dur="45"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37" presetClass="entr" presetSubtype="0" fill="hold" grpId="0" nodeType="click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450"/>
                                        <p:tgtEl>
                                          <p:spTgt spid="9"/>
                                        </p:tgtEl>
                                      </p:cBhvr>
                                    </p:animEffect>
                                    <p:anim calcmode="lin" valueType="num">
                                      <p:cBhvr>
                                        <p:cTn id="60" dur="450" fill="hold"/>
                                        <p:tgtEl>
                                          <p:spTgt spid="9"/>
                                        </p:tgtEl>
                                        <p:attrNameLst>
                                          <p:attrName>ppt_x</p:attrName>
                                        </p:attrNameLst>
                                      </p:cBhvr>
                                      <p:tavLst>
                                        <p:tav tm="0">
                                          <p:val>
                                            <p:strVal val="#ppt_x"/>
                                          </p:val>
                                        </p:tav>
                                        <p:tav tm="100000">
                                          <p:val>
                                            <p:strVal val="#ppt_x"/>
                                          </p:val>
                                        </p:tav>
                                      </p:tavLst>
                                    </p:anim>
                                    <p:anim calcmode="lin" valueType="num">
                                      <p:cBhvr>
                                        <p:cTn id="61" dur="405" decel="100000" fill="hold"/>
                                        <p:tgtEl>
                                          <p:spTgt spid="9"/>
                                        </p:tgtEl>
                                        <p:attrNameLst>
                                          <p:attrName>ppt_y</p:attrName>
                                        </p:attrNameLst>
                                      </p:cBhvr>
                                      <p:tavLst>
                                        <p:tav tm="0">
                                          <p:val>
                                            <p:strVal val="#ppt_y+1"/>
                                          </p:val>
                                        </p:tav>
                                        <p:tav tm="100000">
                                          <p:val>
                                            <p:strVal val="#ppt_y-.03"/>
                                          </p:val>
                                        </p:tav>
                                      </p:tavLst>
                                    </p:anim>
                                    <p:anim calcmode="lin" valueType="num">
                                      <p:cBhvr>
                                        <p:cTn id="62" dur="45"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63" presetID="37" presetClass="entr" presetSubtype="0" fill="hold" grpId="0" nodeType="with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450"/>
                                        <p:tgtEl>
                                          <p:spTgt spid="10"/>
                                        </p:tgtEl>
                                      </p:cBhvr>
                                    </p:animEffect>
                                    <p:anim calcmode="lin" valueType="num">
                                      <p:cBhvr>
                                        <p:cTn id="66" dur="450" fill="hold"/>
                                        <p:tgtEl>
                                          <p:spTgt spid="10"/>
                                        </p:tgtEl>
                                        <p:attrNameLst>
                                          <p:attrName>ppt_x</p:attrName>
                                        </p:attrNameLst>
                                      </p:cBhvr>
                                      <p:tavLst>
                                        <p:tav tm="0">
                                          <p:val>
                                            <p:strVal val="#ppt_x"/>
                                          </p:val>
                                        </p:tav>
                                        <p:tav tm="100000">
                                          <p:val>
                                            <p:strVal val="#ppt_x"/>
                                          </p:val>
                                        </p:tav>
                                      </p:tavLst>
                                    </p:anim>
                                    <p:anim calcmode="lin" valueType="num">
                                      <p:cBhvr>
                                        <p:cTn id="67" dur="405" decel="100000" fill="hold"/>
                                        <p:tgtEl>
                                          <p:spTgt spid="10"/>
                                        </p:tgtEl>
                                        <p:attrNameLst>
                                          <p:attrName>ppt_y</p:attrName>
                                        </p:attrNameLst>
                                      </p:cBhvr>
                                      <p:tavLst>
                                        <p:tav tm="0">
                                          <p:val>
                                            <p:strVal val="#ppt_y+1"/>
                                          </p:val>
                                        </p:tav>
                                        <p:tav tm="100000">
                                          <p:val>
                                            <p:strVal val="#ppt_y-.03"/>
                                          </p:val>
                                        </p:tav>
                                      </p:tavLst>
                                    </p:anim>
                                    <p:anim calcmode="lin" valueType="num">
                                      <p:cBhvr>
                                        <p:cTn id="68" dur="45"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69" presetID="37" presetClass="entr" presetSubtype="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fade">
                                      <p:cBhvr>
                                        <p:cTn id="71" dur="450"/>
                                        <p:tgtEl>
                                          <p:spTgt spid="11"/>
                                        </p:tgtEl>
                                      </p:cBhvr>
                                    </p:animEffect>
                                    <p:anim calcmode="lin" valueType="num">
                                      <p:cBhvr>
                                        <p:cTn id="72" dur="450" fill="hold"/>
                                        <p:tgtEl>
                                          <p:spTgt spid="11"/>
                                        </p:tgtEl>
                                        <p:attrNameLst>
                                          <p:attrName>ppt_x</p:attrName>
                                        </p:attrNameLst>
                                      </p:cBhvr>
                                      <p:tavLst>
                                        <p:tav tm="0">
                                          <p:val>
                                            <p:strVal val="#ppt_x"/>
                                          </p:val>
                                        </p:tav>
                                        <p:tav tm="100000">
                                          <p:val>
                                            <p:strVal val="#ppt_x"/>
                                          </p:val>
                                        </p:tav>
                                      </p:tavLst>
                                    </p:anim>
                                    <p:anim calcmode="lin" valueType="num">
                                      <p:cBhvr>
                                        <p:cTn id="73" dur="405" decel="100000" fill="hold"/>
                                        <p:tgtEl>
                                          <p:spTgt spid="11"/>
                                        </p:tgtEl>
                                        <p:attrNameLst>
                                          <p:attrName>ppt_y</p:attrName>
                                        </p:attrNameLst>
                                      </p:cBhvr>
                                      <p:tavLst>
                                        <p:tav tm="0">
                                          <p:val>
                                            <p:strVal val="#ppt_y+1"/>
                                          </p:val>
                                        </p:tav>
                                        <p:tav tm="100000">
                                          <p:val>
                                            <p:strVal val="#ppt_y-.03"/>
                                          </p:val>
                                        </p:tav>
                                      </p:tavLst>
                                    </p:anim>
                                    <p:anim calcmode="lin" valueType="num">
                                      <p:cBhvr>
                                        <p:cTn id="74" dur="45"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75" presetID="37"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450"/>
                                        <p:tgtEl>
                                          <p:spTgt spid="18"/>
                                        </p:tgtEl>
                                      </p:cBhvr>
                                    </p:animEffect>
                                    <p:anim calcmode="lin" valueType="num">
                                      <p:cBhvr>
                                        <p:cTn id="78" dur="450" fill="hold"/>
                                        <p:tgtEl>
                                          <p:spTgt spid="18"/>
                                        </p:tgtEl>
                                        <p:attrNameLst>
                                          <p:attrName>ppt_x</p:attrName>
                                        </p:attrNameLst>
                                      </p:cBhvr>
                                      <p:tavLst>
                                        <p:tav tm="0">
                                          <p:val>
                                            <p:strVal val="#ppt_x"/>
                                          </p:val>
                                        </p:tav>
                                        <p:tav tm="100000">
                                          <p:val>
                                            <p:strVal val="#ppt_x"/>
                                          </p:val>
                                        </p:tav>
                                      </p:tavLst>
                                    </p:anim>
                                    <p:anim calcmode="lin" valueType="num">
                                      <p:cBhvr>
                                        <p:cTn id="79" dur="405" decel="100000" fill="hold"/>
                                        <p:tgtEl>
                                          <p:spTgt spid="18"/>
                                        </p:tgtEl>
                                        <p:attrNameLst>
                                          <p:attrName>ppt_y</p:attrName>
                                        </p:attrNameLst>
                                      </p:cBhvr>
                                      <p:tavLst>
                                        <p:tav tm="0">
                                          <p:val>
                                            <p:strVal val="#ppt_y+1"/>
                                          </p:val>
                                        </p:tav>
                                        <p:tav tm="100000">
                                          <p:val>
                                            <p:strVal val="#ppt_y-.03"/>
                                          </p:val>
                                        </p:tav>
                                      </p:tavLst>
                                    </p:anim>
                                    <p:anim calcmode="lin" valueType="num">
                                      <p:cBhvr>
                                        <p:cTn id="80" dur="45"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left)">
                                      <p:cBhvr>
                                        <p:cTn id="85" dur="6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Graphic spid="16" grpId="0">
        <p:bldAsOne/>
      </p:bldGraphic>
      <p:bldP spid="6" grpId="0" animBg="1"/>
      <p:bldP spid="7" grpId="0" animBg="1"/>
      <p:bldP spid="8" grpId="0" animBg="1"/>
      <p:bldGraphic spid="17" grpId="0">
        <p:bldAsOne/>
      </p:bldGraphic>
      <p:bldP spid="9" grpId="0" animBg="1"/>
      <p:bldP spid="10" grpId="0" animBg="1"/>
      <p:bldP spid="11" grpId="0" animBg="1"/>
      <p:bldGraphic spid="18" grpId="0">
        <p:bldAsOne/>
      </p:bldGraphic>
      <p:bldGraphic spid="19"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chemeClr val="bg1"/>
        </a:solidFill>
      </p:bgPr>
    </p:bg>
    <p:spTree>
      <p:nvGrpSpPr>
        <p:cNvPr id="1" name=""/>
        <p:cNvGrpSpPr/>
        <p:nvPr/>
      </p:nvGrpSpPr>
      <p:grpSpPr>
        <a:xfrm>
          <a:off x="0" y="0"/>
          <a:ext cx="0" cy="0"/>
          <a:chOff x="0" y="0"/>
          <a:chExt cx="0" cy="0"/>
        </a:xfrm>
      </p:grpSpPr>
      <p:sp>
        <p:nvSpPr>
          <p:cNvPr id="2" name="sd-heading"/>
          <p:cNvSpPr/>
          <p:nvPr/>
        </p:nvSpPr>
        <p:spPr>
          <a:xfrm>
            <a:off x="609600" y="285750"/>
            <a:ext cx="7924800" cy="626364"/>
          </a:xfrm>
          <a:prstGeom prst="rect">
            <a:avLst/>
          </a:prstGeom>
          <a:noFill/>
          <a:ln/>
        </p:spPr>
        <p:txBody>
          <a:bodyPr wrap="square" lIns="0" tIns="0" rIns="0" bIns="0" rtlCol="0" anchor="t"/>
          <a:lstStyle/>
          <a:p>
            <a:pPr indent="0" marL="0">
              <a:lnSpc>
                <a:spcPts val="4200"/>
              </a:lnSpc>
              <a:buNone/>
            </a:pPr>
            <a:r>
              <a:rPr lang="en-US" sz="3000" b="1" spc="-105" kern="0" dirty="0">
                <a:solidFill>
                  <a:schemeClr val="accent2"/>
                </a:solidFill>
                <a:latin typeface="Arial" pitchFamily="34" charset="0"/>
                <a:ea typeface="Arial" pitchFamily="34" charset="-122"/>
                <a:cs typeface="Arial" pitchFamily="34" charset="-120"/>
              </a:rPr>
              <a:t>Macon has 60 loads of weekly headroom</a:t>
            </a:r>
            <a:endParaRPr lang="en-US" sz="3000" dirty="0"/>
          </a:p>
        </p:txBody>
      </p:sp>
      <p:sp>
        <p:nvSpPr>
          <p:cNvPr id="3" name="sd-panel-1"/>
          <p:cNvSpPr/>
          <p:nvPr/>
        </p:nvSpPr>
        <p:spPr>
          <a:xfrm>
            <a:off x="609600" y="1087374"/>
            <a:ext cx="4752975" cy="3617976"/>
          </a:xfrm>
          <a:prstGeom prst="rect">
            <a:avLst/>
          </a:prstGeom>
          <a:solidFill>
            <a:schemeClr val="bg1"/>
          </a:solidFill>
          <a:ln w="9525">
            <a:solidFill>
              <a:srgbClr val="D6D5D2"/>
            </a:solidFill>
            <a:prstDash val="solid"/>
          </a:ln>
        </p:spPr>
      </p:sp>
      <p:sp>
        <p:nvSpPr>
          <p:cNvPr id="4" name="sd-panel-2"/>
          <p:cNvSpPr/>
          <p:nvPr/>
        </p:nvSpPr>
        <p:spPr>
          <a:xfrm>
            <a:off x="5572125" y="2497074"/>
            <a:ext cx="28575" cy="209550"/>
          </a:xfrm>
          <a:prstGeom prst="rect">
            <a:avLst/>
          </a:prstGeom>
          <a:solidFill>
            <a:schemeClr val="accent1"/>
          </a:solidFill>
          <a:ln/>
        </p:spPr>
      </p:sp>
      <p:sp>
        <p:nvSpPr>
          <p:cNvPr id="5" name="sd-panel-3"/>
          <p:cNvSpPr/>
          <p:nvPr/>
        </p:nvSpPr>
        <p:spPr>
          <a:xfrm>
            <a:off x="5705475" y="2511552"/>
            <a:ext cx="3438525" cy="288036"/>
          </a:xfrm>
          <a:prstGeom prst="rect">
            <a:avLst/>
          </a:prstGeom>
          <a:noFill/>
          <a:ln/>
        </p:spPr>
        <p:txBody>
          <a:bodyPr wrap="square" lIns="0" tIns="0" rIns="0" bIns="0" rtlCol="0" anchor="t"/>
          <a:lstStyle/>
          <a:p>
            <a:pPr algn="l" indent="0" marL="0">
              <a:lnSpc>
                <a:spcPts val="1700"/>
              </a:lnSpc>
              <a:buNone/>
            </a:pPr>
            <a:r>
              <a:rPr lang="en-US" sz="1400" b="1" dirty="0">
                <a:solidFill>
                  <a:schemeClr val="tx1"/>
                </a:solidFill>
                <a:latin typeface="Arial" pitchFamily="34" charset="0"/>
                <a:ea typeface="Arial" pitchFamily="34" charset="-122"/>
                <a:cs typeface="Arial" pitchFamily="34" charset="-120"/>
              </a:rPr>
              <a:t>Other sites have room</a:t>
            </a:r>
            <a:endParaRPr lang="en-US" sz="1400" dirty="0"/>
          </a:p>
        </p:txBody>
      </p:sp>
      <p:sp>
        <p:nvSpPr>
          <p:cNvPr id="6" name="sd-panel-4"/>
          <p:cNvSpPr/>
          <p:nvPr/>
        </p:nvSpPr>
        <p:spPr>
          <a:xfrm>
            <a:off x="5705475" y="2775585"/>
            <a:ext cx="3438525" cy="451104"/>
          </a:xfrm>
          <a:prstGeom prst="rect">
            <a:avLst/>
          </a:prstGeom>
          <a:noFill/>
          <a:ln/>
        </p:spPr>
        <p:txBody>
          <a:bodyPr wrap="square" lIns="0" tIns="0" rIns="0" bIns="0" rtlCol="0" anchor="t"/>
          <a:lstStyle/>
          <a:p>
            <a:pPr algn="l" indent="0" marL="0">
              <a:lnSpc>
                <a:spcPts val="1500"/>
              </a:lnSpc>
              <a:buNone/>
            </a:pPr>
            <a:r>
              <a:rPr lang="en-US" sz="1200" dirty="0">
                <a:solidFill>
                  <a:srgbClr val="595857"/>
                </a:solidFill>
                <a:latin typeface="Arial" pitchFamily="34" charset="0"/>
                <a:ea typeface="Arial" pitchFamily="34" charset="-122"/>
                <a:cs typeface="Arial" pitchFamily="34" charset="-120"/>
              </a:rPr>
              <a:t>Atlanta and Savannah have 1,040</a:t>
            </a:r>
            <a:endParaRPr lang="en-US" sz="1200" dirty="0"/>
          </a:p>
          <a:p>
            <a:pPr algn="l" indent="0" marL="0">
              <a:lnSpc>
                <a:spcPts val="1500"/>
              </a:lnSpc>
              <a:buNone/>
            </a:pPr>
            <a:r>
              <a:rPr lang="en-US" sz="1200" dirty="0">
                <a:solidFill>
                  <a:srgbClr val="595857"/>
                </a:solidFill>
                <a:latin typeface="Arial" pitchFamily="34" charset="0"/>
                <a:ea typeface="Arial" pitchFamily="34" charset="-122"/>
                <a:cs typeface="Arial" pitchFamily="34" charset="-120"/>
              </a:rPr>
              <a:t>spare loads combined.</a:t>
            </a:r>
            <a:endParaRPr lang="en-US" sz="1200" dirty="0"/>
          </a:p>
        </p:txBody>
      </p:sp>
      <p:sp>
        <p:nvSpPr>
          <p:cNvPr id="7" name="sd-panel-5"/>
          <p:cNvSpPr/>
          <p:nvPr/>
        </p:nvSpPr>
        <p:spPr>
          <a:xfrm>
            <a:off x="5572125" y="3463671"/>
            <a:ext cx="28575" cy="209550"/>
          </a:xfrm>
          <a:prstGeom prst="rect">
            <a:avLst/>
          </a:prstGeom>
          <a:solidFill>
            <a:schemeClr val="accent1"/>
          </a:solidFill>
          <a:ln/>
        </p:spPr>
      </p:sp>
      <p:sp>
        <p:nvSpPr>
          <p:cNvPr id="8" name="sd-panel-6"/>
          <p:cNvSpPr/>
          <p:nvPr/>
        </p:nvSpPr>
        <p:spPr>
          <a:xfrm>
            <a:off x="5705475" y="3478149"/>
            <a:ext cx="3438525" cy="507492"/>
          </a:xfrm>
          <a:prstGeom prst="rect">
            <a:avLst/>
          </a:prstGeom>
          <a:noFill/>
          <a:ln/>
        </p:spPr>
        <p:txBody>
          <a:bodyPr wrap="square" lIns="0" tIns="0" rIns="0" bIns="0" rtlCol="0" anchor="t"/>
          <a:lstStyle/>
          <a:p>
            <a:pPr algn="l" indent="0" marL="0">
              <a:lnSpc>
                <a:spcPts val="1700"/>
              </a:lnSpc>
              <a:buNone/>
            </a:pPr>
            <a:r>
              <a:rPr lang="en-US" sz="1400" b="1" dirty="0">
                <a:solidFill>
                  <a:schemeClr val="tx1"/>
                </a:solidFill>
                <a:latin typeface="Arial" pitchFamily="34" charset="0"/>
                <a:ea typeface="Arial" pitchFamily="34" charset="-122"/>
                <a:cs typeface="Arial" pitchFamily="34" charset="-120"/>
              </a:rPr>
              <a:t>Capacity is not</a:t>
            </a:r>
            <a:endParaRPr lang="en-US" sz="1400" dirty="0"/>
          </a:p>
          <a:p>
            <a:pPr algn="l" indent="0" marL="0">
              <a:lnSpc>
                <a:spcPts val="1700"/>
              </a:lnSpc>
              <a:buNone/>
            </a:pPr>
            <a:r>
              <a:rPr lang="en-US" sz="1400" b="1" dirty="0">
                <a:solidFill>
                  <a:schemeClr val="tx1"/>
                </a:solidFill>
                <a:latin typeface="Arial" pitchFamily="34" charset="0"/>
                <a:ea typeface="Arial" pitchFamily="34" charset="-122"/>
                <a:cs typeface="Arial" pitchFamily="34" charset="-120"/>
              </a:rPr>
              <a:t>interchangeable</a:t>
            </a:r>
            <a:endParaRPr lang="en-US" sz="1400" dirty="0"/>
          </a:p>
        </p:txBody>
      </p:sp>
      <p:sp>
        <p:nvSpPr>
          <p:cNvPr id="9" name="sd-panel-7"/>
          <p:cNvSpPr/>
          <p:nvPr/>
        </p:nvSpPr>
        <p:spPr>
          <a:xfrm>
            <a:off x="5705475" y="3961638"/>
            <a:ext cx="3438525" cy="451104"/>
          </a:xfrm>
          <a:prstGeom prst="rect">
            <a:avLst/>
          </a:prstGeom>
          <a:noFill/>
          <a:ln/>
        </p:spPr>
        <p:txBody>
          <a:bodyPr wrap="square" lIns="0" tIns="0" rIns="0" bIns="0" rtlCol="0" anchor="t"/>
          <a:lstStyle/>
          <a:p>
            <a:pPr algn="l" indent="0" marL="0">
              <a:lnSpc>
                <a:spcPts val="1500"/>
              </a:lnSpc>
              <a:buNone/>
            </a:pPr>
            <a:r>
              <a:rPr lang="en-US" sz="1200" dirty="0">
                <a:solidFill>
                  <a:srgbClr val="595857"/>
                </a:solidFill>
                <a:latin typeface="Arial" pitchFamily="34" charset="0"/>
                <a:ea typeface="Arial" pitchFamily="34" charset="-122"/>
                <a:cs typeface="Arial" pitchFamily="34" charset="-120"/>
              </a:rPr>
              <a:t>Route fit and extra mileage</a:t>
            </a:r>
            <a:endParaRPr lang="en-US" sz="1200" dirty="0"/>
          </a:p>
          <a:p>
            <a:pPr algn="l" indent="0" marL="0">
              <a:lnSpc>
                <a:spcPts val="1500"/>
              </a:lnSpc>
              <a:buNone/>
            </a:pPr>
            <a:r>
              <a:rPr lang="en-US" sz="1200" dirty="0">
                <a:solidFill>
                  <a:srgbClr val="595857"/>
                </a:solidFill>
                <a:latin typeface="Arial" pitchFamily="34" charset="0"/>
                <a:ea typeface="Arial" pitchFamily="34" charset="-122"/>
                <a:cs typeface="Arial" pitchFamily="34" charset="-120"/>
              </a:rPr>
              <a:t>remain untested.</a:t>
            </a:r>
            <a:endParaRPr lang="en-US" sz="1200" dirty="0"/>
          </a:p>
        </p:txBody>
      </p:sp>
      <p:sp>
        <p:nvSpPr>
          <p:cNvPr id="10" name="sd-kpi-1-bg-1"/>
          <p:cNvSpPr/>
          <p:nvPr/>
        </p:nvSpPr>
        <p:spPr>
          <a:xfrm>
            <a:off x="5572125" y="1087374"/>
            <a:ext cx="2962275" cy="1257300"/>
          </a:xfrm>
          <a:prstGeom prst="rect">
            <a:avLst/>
          </a:prstGeom>
          <a:solidFill>
            <a:schemeClr val="bg1"/>
          </a:solidFill>
          <a:ln w="9525">
            <a:solidFill>
              <a:srgbClr val="D6D5D2"/>
            </a:solidFill>
            <a:prstDash val="solid"/>
          </a:ln>
        </p:spPr>
      </p:sp>
      <p:sp>
        <p:nvSpPr>
          <p:cNvPr id="11" name="sd-kpi-1-label"/>
          <p:cNvSpPr/>
          <p:nvPr/>
        </p:nvSpPr>
        <p:spPr>
          <a:xfrm>
            <a:off x="5764673" y="1279922"/>
            <a:ext cx="2577179" cy="232410"/>
          </a:xfrm>
          <a:prstGeom prst="rect">
            <a:avLst/>
          </a:prstGeom>
          <a:noFill/>
          <a:ln/>
        </p:spPr>
        <p:txBody>
          <a:bodyPr wrap="square" lIns="0" tIns="0" rIns="0" bIns="0" rtlCol="0" anchor="t"/>
          <a:lstStyle/>
          <a:p>
            <a:pPr algn="l" indent="0" marL="0">
              <a:lnSpc>
                <a:spcPts val="1500"/>
              </a:lnSpc>
              <a:buNone/>
            </a:pPr>
            <a:r>
              <a:rPr lang="en-US" sz="1300" b="1" dirty="0">
                <a:solidFill>
                  <a:schemeClr val="tx1"/>
                </a:solidFill>
                <a:latin typeface="Arial" pitchFamily="34" charset="0"/>
                <a:ea typeface="Arial" pitchFamily="34" charset="-122"/>
                <a:cs typeface="Arial" pitchFamily="34" charset="-120"/>
              </a:rPr>
              <a:t>Macon spare loads / week</a:t>
            </a:r>
            <a:endParaRPr lang="en-US" sz="1300" dirty="0"/>
          </a:p>
        </p:txBody>
      </p:sp>
      <p:sp>
        <p:nvSpPr>
          <p:cNvPr id="12" name="Text 10"/>
          <p:cNvSpPr/>
          <p:nvPr/>
        </p:nvSpPr>
        <p:spPr>
          <a:xfrm>
            <a:off x="5764673" y="1586293"/>
            <a:ext cx="2577179" cy="523875"/>
          </a:xfrm>
          <a:prstGeom prst="rect">
            <a:avLst/>
          </a:prstGeom>
          <a:noFill/>
          <a:ln/>
        </p:spPr>
        <p:txBody>
          <a:bodyPr wrap="square" lIns="0" tIns="0" rIns="0" bIns="0" rtlCol="0" anchor="t">
            <a:normAutofit/>
          </a:bodyPr>
          <a:lstStyle/>
          <a:p>
            <a:pPr algn="l" indent="0" marL="0">
              <a:buNone/>
            </a:pPr>
            <a:r>
              <a:rPr lang="en-US" sz="3300" b="1" dirty="0">
                <a:solidFill>
                  <a:schemeClr val="accent1"/>
                </a:solidFill>
                <a:latin typeface="Arial" pitchFamily="34" charset="0"/>
                <a:ea typeface="Arial" pitchFamily="34" charset="-122"/>
                <a:cs typeface="Arial" pitchFamily="34" charset="-120"/>
              </a:rPr>
              <a:t>60</a:t>
            </a:r>
            <a:endParaRPr lang="en-US" sz="3300" dirty="0"/>
          </a:p>
        </p:txBody>
      </p:sp>
      <p:graphicFrame>
        <p:nvGraphicFramePr>
          <p:cNvPr id="26" name="sd-build-1 #2"/>
          <p:cNvGraphicFramePr>
            <a:graphicFrameLocks noGrp="1"/>
          </p:cNvGraphicFramePr>
          <p:nvPr>
            <p:extLst>
              <p:ext uri="{D42A27DB-BD31-4B8C-83A1-F6EECF244321}">
                <p14:modId xmlns:p14="http://schemas.microsoft.com/office/powerpoint/2010/main" val="1579011935"/>
              </p:ext>
            </p:extLst>
          </p:nvPr>
        </p:nvGraphicFramePr>
        <p:xfrm>
          <a:off x="781050" y="1258824"/>
          <a:ext cx="4410075" cy="3275076"/>
        </p:xfrm>
        <a:graphic>
          <a:graphicData uri="http://schemas.openxmlformats.org/drawingml/2006/table">
            <a:tbl>
              <a:tblPr/>
              <a:tblGrid>
                <a:gridCol w="1102519"/>
                <a:gridCol w="1102519"/>
                <a:gridCol w="1102519"/>
                <a:gridCol w="1102519"/>
              </a:tblGrid>
              <a:tr h="552450">
                <a:tc>
                  <a:txBody>
                    <a:bodyPr/>
                    <a:lstStyle/>
                    <a:p>
                      <a:pPr algn="l" indent="0" marL="0">
                        <a:buNone/>
                      </a:pPr>
                      <a:r>
                        <a:rPr lang="en-US" sz="1700" b="1" dirty="0">
                          <a:solidFill>
                            <a:srgbClr val="FFFFFF"/>
                          </a:solidFill>
                          <a:latin typeface="Arial" pitchFamily="34" charset="0"/>
                          <a:ea typeface="Arial" pitchFamily="34" charset="-122"/>
                          <a:cs typeface="Arial" pitchFamily="34" charset="-120"/>
                        </a:rPr>
                        <a:t>Site</a:t>
                      </a:r>
                      <a:endParaRPr lang="en-US" sz="17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solidFill>
                      <a:schemeClr val="accent2"/>
                    </a:solidFill>
                  </a:tcPr>
                </a:tc>
                <a:tc>
                  <a:txBody>
                    <a:bodyPr/>
                    <a:lstStyle/>
                    <a:p>
                      <a:pPr algn="r" indent="0" marL="0">
                        <a:buNone/>
                      </a:pPr>
                      <a:r>
                        <a:rPr lang="en-US" sz="1700" b="1" dirty="0">
                          <a:solidFill>
                            <a:srgbClr val="FFFFFF"/>
                          </a:solidFill>
                          <a:latin typeface="Arial" pitchFamily="34" charset="0"/>
                          <a:ea typeface="Arial" pitchFamily="34" charset="-122"/>
                          <a:cs typeface="Arial" pitchFamily="34" charset="-120"/>
                        </a:rPr>
                        <a:t>Loads</a:t>
                      </a:r>
                      <a:endParaRPr lang="en-US" sz="17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solidFill>
                      <a:schemeClr val="accent2"/>
                    </a:solidFill>
                  </a:tcPr>
                </a:tc>
                <a:tc>
                  <a:txBody>
                    <a:bodyPr/>
                    <a:lstStyle/>
                    <a:p>
                      <a:pPr algn="r" indent="0" marL="0">
                        <a:buNone/>
                      </a:pPr>
                      <a:r>
                        <a:rPr lang="en-US" sz="1700" b="1" dirty="0">
                          <a:solidFill>
                            <a:srgbClr val="FFFFFF"/>
                          </a:solidFill>
                          <a:latin typeface="Arial" pitchFamily="34" charset="0"/>
                          <a:ea typeface="Arial" pitchFamily="34" charset="-122"/>
                          <a:cs typeface="Arial" pitchFamily="34" charset="-120"/>
                        </a:rPr>
                        <a:t>Capacity</a:t>
                      </a:r>
                      <a:endParaRPr lang="en-US" sz="17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solidFill>
                      <a:schemeClr val="accent2"/>
                    </a:solidFill>
                  </a:tcPr>
                </a:tc>
                <a:tc>
                  <a:txBody>
                    <a:bodyPr/>
                    <a:lstStyle/>
                    <a:p>
                      <a:pPr algn="r" indent="0" marL="0">
                        <a:buNone/>
                      </a:pPr>
                      <a:r>
                        <a:rPr lang="en-US" sz="1700" b="1" dirty="0">
                          <a:solidFill>
                            <a:srgbClr val="FFFFFF"/>
                          </a:solidFill>
                          <a:latin typeface="Arial" pitchFamily="34" charset="0"/>
                          <a:ea typeface="Arial" pitchFamily="34" charset="-122"/>
                          <a:cs typeface="Arial" pitchFamily="34" charset="-120"/>
                        </a:rPr>
                        <a:t>Spare</a:t>
                      </a:r>
                      <a:endParaRPr lang="en-US" sz="17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solidFill>
                      <a:schemeClr val="accent2"/>
                    </a:solidFill>
                  </a:tcPr>
                </a:tc>
              </a:tr>
              <a:tr h="552450">
                <a:tc>
                  <a:txBody>
                    <a:bodyPr/>
                    <a:lstStyle/>
                    <a:p>
                      <a:pPr algn="l" indent="0" marL="0">
                        <a:buNone/>
                      </a:pPr>
                      <a:r>
                        <a:rPr lang="en-US" sz="1600" dirty="0">
                          <a:solidFill>
                            <a:schemeClr val="tx1"/>
                          </a:solidFill>
                          <a:latin typeface="Arial" pitchFamily="34" charset="0"/>
                          <a:ea typeface="Arial" pitchFamily="34" charset="-122"/>
                          <a:cs typeface="Arial" pitchFamily="34" charset="-120"/>
                        </a:rPr>
                        <a:t>Atlanta</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c>
                  <a:txBody>
                    <a:bodyPr/>
                    <a:lstStyle/>
                    <a:p>
                      <a:pPr algn="r" indent="0" marL="0">
                        <a:buNone/>
                      </a:pPr>
                      <a:r>
                        <a:rPr lang="en-US" sz="1600" dirty="0">
                          <a:solidFill>
                            <a:schemeClr val="tx1"/>
                          </a:solidFill>
                          <a:latin typeface="Arial" pitchFamily="34" charset="0"/>
                          <a:ea typeface="Arial" pitchFamily="34" charset="-122"/>
                          <a:cs typeface="Arial" pitchFamily="34" charset="-120"/>
                        </a:rPr>
                        <a:t>1,480</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c>
                  <a:txBody>
                    <a:bodyPr/>
                    <a:lstStyle/>
                    <a:p>
                      <a:pPr algn="r" indent="0" marL="0">
                        <a:buNone/>
                      </a:pPr>
                      <a:r>
                        <a:rPr lang="en-US" sz="1600" dirty="0">
                          <a:solidFill>
                            <a:schemeClr val="tx1"/>
                          </a:solidFill>
                          <a:latin typeface="Arial" pitchFamily="34" charset="0"/>
                          <a:ea typeface="Arial" pitchFamily="34" charset="-122"/>
                          <a:cs typeface="Arial" pitchFamily="34" charset="-120"/>
                        </a:rPr>
                        <a:t>1,900</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c>
                  <a:txBody>
                    <a:bodyPr/>
                    <a:lstStyle/>
                    <a:p>
                      <a:pPr algn="r" indent="0" marL="0">
                        <a:buNone/>
                      </a:pPr>
                      <a:r>
                        <a:rPr lang="en-US" sz="1600" dirty="0">
                          <a:solidFill>
                            <a:schemeClr val="tx1"/>
                          </a:solidFill>
                          <a:latin typeface="Arial" pitchFamily="34" charset="0"/>
                          <a:ea typeface="Arial" pitchFamily="34" charset="-122"/>
                          <a:cs typeface="Arial" pitchFamily="34" charset="-120"/>
                        </a:rPr>
                        <a:t>420</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r>
              <a:tr h="552450">
                <a:tc>
                  <a:txBody>
                    <a:bodyPr/>
                    <a:lstStyle/>
                    <a:p>
                      <a:pPr algn="l" indent="0" marL="0">
                        <a:buNone/>
                      </a:pPr>
                      <a:r>
                        <a:rPr lang="en-US" sz="1600" b="1" dirty="0">
                          <a:solidFill>
                            <a:schemeClr val="tx1"/>
                          </a:solidFill>
                          <a:latin typeface="Arial" pitchFamily="34" charset="0"/>
                          <a:ea typeface="Arial" pitchFamily="34" charset="-122"/>
                          <a:cs typeface="Arial" pitchFamily="34" charset="-120"/>
                        </a:rPr>
                        <a:t>Macon</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solidFill>
                      <a:srgbClr val="DDE3EA"/>
                    </a:solidFill>
                  </a:tcPr>
                </a:tc>
                <a:tc>
                  <a:txBody>
                    <a:bodyPr/>
                    <a:lstStyle/>
                    <a:p>
                      <a:pPr algn="r" indent="0" marL="0">
                        <a:buNone/>
                      </a:pPr>
                      <a:r>
                        <a:rPr lang="en-US" sz="1600" b="1" dirty="0">
                          <a:solidFill>
                            <a:schemeClr val="tx1"/>
                          </a:solidFill>
                          <a:latin typeface="Arial" pitchFamily="34" charset="0"/>
                          <a:ea typeface="Arial" pitchFamily="34" charset="-122"/>
                          <a:cs typeface="Arial" pitchFamily="34" charset="-120"/>
                        </a:rPr>
                        <a:t>1,220</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solidFill>
                      <a:srgbClr val="DDE3EA"/>
                    </a:solidFill>
                  </a:tcPr>
                </a:tc>
                <a:tc>
                  <a:txBody>
                    <a:bodyPr/>
                    <a:lstStyle/>
                    <a:p>
                      <a:pPr algn="r" indent="0" marL="0">
                        <a:buNone/>
                      </a:pPr>
                      <a:r>
                        <a:rPr lang="en-US" sz="1600" b="1" dirty="0">
                          <a:solidFill>
                            <a:schemeClr val="tx1"/>
                          </a:solidFill>
                          <a:latin typeface="Arial" pitchFamily="34" charset="0"/>
                          <a:ea typeface="Arial" pitchFamily="34" charset="-122"/>
                          <a:cs typeface="Arial" pitchFamily="34" charset="-120"/>
                        </a:rPr>
                        <a:t>1,280</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solidFill>
                      <a:srgbClr val="DDE3EA"/>
                    </a:solidFill>
                  </a:tcPr>
                </a:tc>
                <a:tc>
                  <a:txBody>
                    <a:bodyPr/>
                    <a:lstStyle/>
                    <a:p>
                      <a:pPr algn="r" indent="0" marL="0">
                        <a:buNone/>
                      </a:pPr>
                      <a:r>
                        <a:rPr lang="en-US" sz="1600" b="1" dirty="0">
                          <a:solidFill>
                            <a:schemeClr val="tx1"/>
                          </a:solidFill>
                          <a:latin typeface="Arial" pitchFamily="34" charset="0"/>
                          <a:ea typeface="Arial" pitchFamily="34" charset="-122"/>
                          <a:cs typeface="Arial" pitchFamily="34" charset="-120"/>
                        </a:rPr>
                        <a:t>60</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solidFill>
                      <a:srgbClr val="DDE3EA"/>
                    </a:solidFill>
                  </a:tcPr>
                </a:tc>
              </a:tr>
              <a:tr h="552450">
                <a:tc>
                  <a:txBody>
                    <a:bodyPr/>
                    <a:lstStyle/>
                    <a:p>
                      <a:pPr algn="l" indent="0" marL="0">
                        <a:buNone/>
                      </a:pPr>
                      <a:r>
                        <a:rPr lang="en-US" sz="1600" dirty="0">
                          <a:solidFill>
                            <a:schemeClr val="tx1"/>
                          </a:solidFill>
                          <a:latin typeface="Arial" pitchFamily="34" charset="0"/>
                          <a:ea typeface="Arial" pitchFamily="34" charset="-122"/>
                          <a:cs typeface="Arial" pitchFamily="34" charset="-120"/>
                        </a:rPr>
                        <a:t>Savannah</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c>
                  <a:txBody>
                    <a:bodyPr/>
                    <a:lstStyle/>
                    <a:p>
                      <a:pPr algn="r" indent="0" marL="0">
                        <a:buNone/>
                      </a:pPr>
                      <a:r>
                        <a:rPr lang="en-US" sz="1600" dirty="0">
                          <a:solidFill>
                            <a:schemeClr val="tx1"/>
                          </a:solidFill>
                          <a:latin typeface="Arial" pitchFamily="34" charset="0"/>
                          <a:ea typeface="Arial" pitchFamily="34" charset="-122"/>
                          <a:cs typeface="Arial" pitchFamily="34" charset="-120"/>
                        </a:rPr>
                        <a:t>980</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c>
                  <a:txBody>
                    <a:bodyPr/>
                    <a:lstStyle/>
                    <a:p>
                      <a:pPr algn="r" indent="0" marL="0">
                        <a:buNone/>
                      </a:pPr>
                      <a:r>
                        <a:rPr lang="en-US" sz="1600" dirty="0">
                          <a:solidFill>
                            <a:schemeClr val="tx1"/>
                          </a:solidFill>
                          <a:latin typeface="Arial" pitchFamily="34" charset="0"/>
                          <a:ea typeface="Arial" pitchFamily="34" charset="-122"/>
                          <a:cs typeface="Arial" pitchFamily="34" charset="-120"/>
                        </a:rPr>
                        <a:t>1,600</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c>
                  <a:txBody>
                    <a:bodyPr/>
                    <a:lstStyle/>
                    <a:p>
                      <a:pPr algn="r" indent="0" marL="0">
                        <a:buNone/>
                      </a:pPr>
                      <a:r>
                        <a:rPr lang="en-US" sz="1600" dirty="0">
                          <a:solidFill>
                            <a:schemeClr val="tx1"/>
                          </a:solidFill>
                          <a:latin typeface="Arial" pitchFamily="34" charset="0"/>
                          <a:ea typeface="Arial" pitchFamily="34" charset="-122"/>
                          <a:cs typeface="Arial" pitchFamily="34" charset="-120"/>
                        </a:rPr>
                        <a:t>620</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r>
            </a:tbl>
          </a:graphicData>
        </a:graphic>
      </p:graphicFrame>
      <p:sp>
        <p:nvSpPr>
          <p:cNvPr id="14" name="sd-footer-1"/>
          <p:cNvSpPr/>
          <p:nvPr/>
        </p:nvSpPr>
        <p:spPr>
          <a:xfrm>
            <a:off x="609600" y="4819650"/>
            <a:ext cx="7924800" cy="0"/>
          </a:xfrm>
          <a:prstGeom prst="line">
            <a:avLst/>
          </a:prstGeom>
          <a:noFill/>
          <a:ln w="9525">
            <a:solidFill>
              <a:srgbClr val="D2D1CE"/>
            </a:solidFill>
            <a:prstDash val="solid"/>
          </a:ln>
        </p:spPr>
      </p:sp>
      <p:sp>
        <p:nvSpPr>
          <p:cNvPr id="15" name="sd-source"/>
          <p:cNvSpPr/>
          <p:nvPr/>
        </p:nvSpPr>
        <p:spPr>
          <a:xfrm>
            <a:off x="609600" y="4848225"/>
            <a:ext cx="5905500" cy="275273"/>
          </a:xfrm>
          <a:prstGeom prst="rect">
            <a:avLst/>
          </a:prstGeom>
          <a:noFill/>
          <a:ln/>
        </p:spPr>
        <p:txBody>
          <a:bodyPr wrap="square" lIns="0" tIns="0" rIns="0" bIns="0" rtlCol="0" anchor="t"/>
          <a:lstStyle/>
          <a:p>
            <a:pPr algn="l" indent="0" marL="0">
              <a:buNone/>
            </a:pPr>
            <a:r>
              <a:rPr lang="en-US" sz="1300" dirty="0">
                <a:solidFill>
                  <a:srgbClr val="595857"/>
                </a:solidFill>
                <a:latin typeface="Arial" pitchFamily="34" charset="0"/>
                <a:ea typeface="Arial" pitchFamily="34" charset="-122"/>
                <a:cs typeface="Arial" pitchFamily="34" charset="-120"/>
              </a:rPr>
              <a:t>Source: Fictional company and illustrative data. Q3 2026 operating review.</a:t>
            </a:r>
            <a:endParaRPr lang="en-US" sz="1300" dirty="0"/>
          </a:p>
        </p:txBody>
      </p:sp>
      <p:sp>
        <p:nvSpPr>
          <p:cNvPr id="17" name="sd-folio-ground"/>
          <p:cNvSpPr/>
          <p:nvPr/>
        </p:nvSpPr>
        <p:spPr>
          <a:xfrm>
            <a:off x="8191500" y="4991100"/>
            <a:ext cx="571500" cy="152400"/>
          </a:xfrm>
          <a:prstGeom prst="rect">
            <a:avLst/>
          </a:prstGeom>
          <a:solidFill>
            <a:schemeClr val="bg1"/>
          </a:solidFill>
          <a:ln w="12700">
            <a:solidFill>
              <a:schemeClr val="bg1"/>
            </a:solidFill>
            <a:prstDash val="solid"/>
          </a:ln>
        </p:spPr>
      </p:sp>
      <p:sp>
        <p:nvSpPr>
          <p:cNvPr id="25" name="Slide Number Placeholder 0"/>
          <p:cNvSpPr>
            <a:spLocks noGrp="1"/>
          </p:cNvSpPr>
          <p:nvPr>
            <p:ph type="sldNum" sz="quarter" idx="4294967295"/>
          </p:nvPr>
        </p:nvSpPr>
        <p:spPr>
          <a:xfrm>
            <a:off x="8191500" y="4991100"/>
            <a:ext cx="571500" cy="152400"/>
          </a:xfrm>
          <a:prstGeom prst="rect">
            <a:avLst/>
          </a:prstGeom>
          <a:extLst>
            <a:ext uri="{C572A759-6A51-4108-AA02-DFA0A04FC94B}">
              <ma14:wrappingTextBoxFlag xmlns:ma14="http://schemas.microsoft.com/office/mac/drawingml/2011/main" val="0"/>
            </a:ext>
          </a:extLst>
        </p:spPr>
        <p:txBody>
          <a:bodyPr lIns="0" tIns="0" rIns="0" bIns="0" anchor="t"/>
          <a:lstStyle>
            <a:lvl1pPr>
              <a:defRPr sz="900">
                <a:solidFill>
                  <a:srgbClr val="595857"/>
                </a:solidFill>
                <a:latin typeface="Arial"/>
                <a:ea typeface="Arial"/>
                <a:cs typeface="Arial"/>
              </a:defRPr>
            </a:lvl1pPr>
          </a:lstStyle>
          <a:p>
            <a:pPr algn="r"/>
            <a:fld id="{F7021451-1387-4CA6-816F-3879F97B5CBC}" type="slidenum">
              <a:rPr b="0" lang="en-US"/>
              <a:t>3</a:t>
            </a:fld>
            <a:endParaRPr lang="en-US"/>
          </a:p>
        </p:txBody>
      </p:sp>
    </p:spTree>
  </p:cSld>
  <p:clrMapOvr>
    <a:masterClrMapping/>
  </p:clrMapOvr>
  <p:transition xmlns:p14="http://schemas.microsoft.com/office/powerpoint/2010/main" spd="med" p14:dur="5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3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21E30"/>
        </a:solidFill>
      </p:bgPr>
    </p:bg>
    <p:spTree>
      <p:nvGrpSpPr>
        <p:cNvPr id="1" name=""/>
        <p:cNvGrpSpPr/>
        <p:nvPr/>
      </p:nvGrpSpPr>
      <p:grpSpPr>
        <a:xfrm>
          <a:off x="0" y="0"/>
          <a:ext cx="0" cy="0"/>
          <a:chOff x="0" y="0"/>
          <a:chExt cx="0" cy="0"/>
        </a:xfrm>
      </p:grpSpPr>
      <p:sp>
        <p:nvSpPr>
          <p:cNvPr id="2" name="sd-hero-1"/>
          <p:cNvSpPr/>
          <p:nvPr/>
        </p:nvSpPr>
        <p:spPr>
          <a:xfrm>
            <a:off x="1005840" y="543687"/>
            <a:ext cx="7132320" cy="3084576"/>
          </a:xfrm>
          <a:prstGeom prst="roundRect">
            <a:avLst>
              <a:gd name="adj" fmla="val 3706"/>
            </a:avLst>
          </a:prstGeom>
          <a:solidFill>
            <a:srgbClr val="FFFFFF">
              <a:alpha val="7000"/>
            </a:srgbClr>
          </a:solidFill>
          <a:ln/>
        </p:spPr>
      </p:sp>
      <p:sp>
        <p:nvSpPr>
          <p:cNvPr id="3" name="sd-hero-2"/>
          <p:cNvSpPr/>
          <p:nvPr/>
        </p:nvSpPr>
        <p:spPr>
          <a:xfrm>
            <a:off x="1005840" y="543687"/>
            <a:ext cx="7132320" cy="38100"/>
          </a:xfrm>
          <a:prstGeom prst="rect">
            <a:avLst/>
          </a:prstGeom>
          <a:solidFill>
            <a:srgbClr val="B8CDEA"/>
          </a:solidFill>
          <a:ln/>
        </p:spPr>
      </p:sp>
      <p:sp>
        <p:nvSpPr>
          <p:cNvPr id="4" name="sd-hero-3"/>
          <p:cNvSpPr/>
          <p:nvPr/>
        </p:nvSpPr>
        <p:spPr>
          <a:xfrm>
            <a:off x="1005840" y="3618738"/>
            <a:ext cx="7132320" cy="9525"/>
          </a:xfrm>
          <a:prstGeom prst="rect">
            <a:avLst/>
          </a:prstGeom>
          <a:solidFill>
            <a:srgbClr val="FFFFFF">
              <a:alpha val="22000"/>
            </a:srgbClr>
          </a:solidFill>
          <a:ln/>
        </p:spPr>
      </p:sp>
      <p:sp>
        <p:nvSpPr>
          <p:cNvPr id="5" name="sd-hero-4"/>
          <p:cNvSpPr/>
          <p:nvPr/>
        </p:nvSpPr>
        <p:spPr>
          <a:xfrm>
            <a:off x="1737360" y="4171950"/>
            <a:ext cx="5669280" cy="666750"/>
          </a:xfrm>
          <a:prstGeom prst="roundRect">
            <a:avLst>
              <a:gd name="adj" fmla="val 11429"/>
            </a:avLst>
          </a:prstGeom>
          <a:solidFill>
            <a:srgbClr val="FFFFFF">
              <a:alpha val="8000"/>
            </a:srgbClr>
          </a:solidFill>
          <a:ln/>
        </p:spPr>
      </p:sp>
      <p:sp>
        <p:nvSpPr>
          <p:cNvPr id="6" name="Shape 4"/>
          <p:cNvSpPr/>
          <p:nvPr/>
        </p:nvSpPr>
        <p:spPr>
          <a:xfrm>
            <a:off x="6903720" y="3074670"/>
            <a:ext cx="2286000" cy="2286000"/>
          </a:xfrm>
          <a:prstGeom prst="ellipse">
            <a:avLst/>
          </a:prstGeom>
          <a:ln w="19050">
            <a:solidFill>
              <a:srgbClr val="FFFFFF">
                <a:alpha val="6000"/>
              </a:srgbClr>
            </a:solidFill>
            <a:prstDash val="solid"/>
          </a:ln>
        </p:spPr>
      </p:sp>
      <p:sp>
        <p:nvSpPr>
          <p:cNvPr id="7" name="Shape 5"/>
          <p:cNvSpPr/>
          <p:nvPr/>
        </p:nvSpPr>
        <p:spPr>
          <a:xfrm>
            <a:off x="6332220" y="2503170"/>
            <a:ext cx="3429000" cy="3429000"/>
          </a:xfrm>
          <a:prstGeom prst="ellipse">
            <a:avLst/>
          </a:prstGeom>
          <a:ln w="19050">
            <a:solidFill>
              <a:srgbClr val="FFFFFF">
                <a:alpha val="6000"/>
              </a:srgbClr>
            </a:solidFill>
            <a:prstDash val="solid"/>
          </a:ln>
        </p:spPr>
      </p:sp>
      <p:sp>
        <p:nvSpPr>
          <p:cNvPr id="8" name="Shape 6"/>
          <p:cNvSpPr/>
          <p:nvPr/>
        </p:nvSpPr>
        <p:spPr>
          <a:xfrm>
            <a:off x="5760720" y="1931670"/>
            <a:ext cx="4572000" cy="4572000"/>
          </a:xfrm>
          <a:prstGeom prst="ellipse">
            <a:avLst/>
          </a:prstGeom>
          <a:ln w="19050">
            <a:solidFill>
              <a:srgbClr val="FFFFFF">
                <a:alpha val="6000"/>
              </a:srgbClr>
            </a:solidFill>
            <a:prstDash val="solid"/>
          </a:ln>
        </p:spPr>
      </p:sp>
      <p:sp>
        <p:nvSpPr>
          <p:cNvPr id="9" name="Text 7"/>
          <p:cNvSpPr/>
          <p:nvPr/>
        </p:nvSpPr>
        <p:spPr>
          <a:xfrm>
            <a:off x="1280160" y="829437"/>
            <a:ext cx="6583680" cy="228600"/>
          </a:xfrm>
          <a:prstGeom prst="rect">
            <a:avLst/>
          </a:prstGeom>
          <a:noFill/>
          <a:ln/>
        </p:spPr>
        <p:txBody>
          <a:bodyPr wrap="square" lIns="0" tIns="0" rIns="0" bIns="0" rtlCol="0" anchor="t"/>
          <a:lstStyle/>
          <a:p>
            <a:pPr algn="ctr" indent="0" marL="0">
              <a:lnSpc>
                <a:spcPts val="1800"/>
              </a:lnSpc>
              <a:buNone/>
            </a:pPr>
            <a:r>
              <a:rPr lang="en-US" sz="1400" spc="250" kern="0" dirty="0">
                <a:solidFill>
                  <a:srgbClr val="BDC0C5"/>
                </a:solidFill>
                <a:latin typeface="Arial" pitchFamily="34" charset="0"/>
                <a:ea typeface="Arial" pitchFamily="34" charset="-122"/>
                <a:cs typeface="Arial" pitchFamily="34" charset="-120"/>
              </a:rPr>
              <a:t>Proposed feasibility gate</a:t>
            </a:r>
            <a:endParaRPr lang="en-US" sz="1400" dirty="0"/>
          </a:p>
        </p:txBody>
      </p:sp>
      <p:sp>
        <p:nvSpPr>
          <p:cNvPr id="10" name="Text 8"/>
          <p:cNvSpPr/>
          <p:nvPr/>
        </p:nvSpPr>
        <p:spPr>
          <a:xfrm>
            <a:off x="822960" y="1191387"/>
            <a:ext cx="7498080" cy="1522476"/>
          </a:xfrm>
          <a:prstGeom prst="rect">
            <a:avLst/>
          </a:prstGeom>
          <a:noFill/>
          <a:ln/>
        </p:spPr>
        <p:txBody>
          <a:bodyPr wrap="square" lIns="0" tIns="0" rIns="0" bIns="0" rtlCol="0" anchor="t"/>
          <a:lstStyle/>
          <a:p>
            <a:pPr algn="ctr" indent="0" marL="0">
              <a:lnSpc>
                <a:spcPts val="12000"/>
              </a:lnSpc>
              <a:buNone/>
            </a:pPr>
            <a:r>
              <a:rPr lang="en-US" sz="11100" b="1" dirty="0">
                <a:solidFill>
                  <a:srgbClr val="B8CDEA"/>
                </a:solidFill>
                <a:latin typeface="Arial" pitchFamily="34" charset="0"/>
                <a:ea typeface="Arial" pitchFamily="34" charset="-122"/>
                <a:cs typeface="Arial" pitchFamily="34" charset="-120"/>
              </a:rPr>
              <a:t>$0.3M</a:t>
            </a:r>
            <a:endParaRPr lang="en-US" sz="11100" dirty="0"/>
          </a:p>
        </p:txBody>
      </p:sp>
      <p:sp>
        <p:nvSpPr>
          <p:cNvPr id="11" name="Text 9"/>
          <p:cNvSpPr/>
          <p:nvPr/>
        </p:nvSpPr>
        <p:spPr>
          <a:xfrm>
            <a:off x="1280160" y="2999613"/>
            <a:ext cx="6583680" cy="381000"/>
          </a:xfrm>
          <a:prstGeom prst="rect">
            <a:avLst/>
          </a:prstGeom>
          <a:noFill/>
          <a:ln/>
        </p:spPr>
        <p:txBody>
          <a:bodyPr wrap="square" lIns="0" tIns="0" rIns="0" bIns="0" rtlCol="0" anchor="t"/>
          <a:lstStyle/>
          <a:p>
            <a:pPr algn="ctr" indent="0" marL="0">
              <a:lnSpc>
                <a:spcPts val="3000"/>
              </a:lnSpc>
              <a:buNone/>
            </a:pPr>
            <a:r>
              <a:rPr lang="en-US" sz="2400" dirty="0">
                <a:solidFill>
                  <a:srgbClr val="FFFFFF"/>
                </a:solidFill>
                <a:latin typeface="Arial" pitchFamily="34" charset="0"/>
                <a:ea typeface="Arial" pitchFamily="34" charset="-122"/>
                <a:cs typeface="Arial" pitchFamily="34" charset="-120"/>
              </a:rPr>
              <a:t>Test the constraint before funding the bay</a:t>
            </a:r>
            <a:endParaRPr lang="en-US" sz="2400" dirty="0"/>
          </a:p>
        </p:txBody>
      </p:sp>
      <p:sp>
        <p:nvSpPr>
          <p:cNvPr id="12" name="Text 10"/>
          <p:cNvSpPr/>
          <p:nvPr/>
        </p:nvSpPr>
        <p:spPr>
          <a:xfrm>
            <a:off x="1946910" y="4381500"/>
            <a:ext cx="5250180" cy="381000"/>
          </a:xfrm>
          <a:prstGeom prst="rect">
            <a:avLst/>
          </a:prstGeom>
          <a:noFill/>
          <a:ln/>
        </p:spPr>
        <p:txBody>
          <a:bodyPr wrap="square" lIns="0" tIns="0" rIns="0" bIns="0" rtlCol="0" anchor="t"/>
          <a:lstStyle/>
          <a:p>
            <a:pPr algn="ctr" indent="0" marL="0">
              <a:lnSpc>
                <a:spcPts val="1500"/>
              </a:lnSpc>
              <a:buNone/>
            </a:pPr>
            <a:r>
              <a:rPr lang="en-US" sz="1200" dirty="0">
                <a:solidFill>
                  <a:srgbClr val="BDC0C5"/>
                </a:solidFill>
                <a:latin typeface="Arial" pitchFamily="34" charset="0"/>
                <a:ea typeface="Arial" pitchFamily="34" charset="-122"/>
                <a:cs typeface="Arial" pitchFamily="34" charset="-120"/>
              </a:rPr>
              <a:t>Hold $3.9M pending demand, route and economic validation. Fictional company; illustrative figures.</a:t>
            </a:r>
            <a:endParaRPr lang="en-US" sz="1200" dirty="0"/>
          </a:p>
        </p:txBody>
      </p:sp>
      <p:sp>
        <p:nvSpPr>
          <p:cNvPr id="13" name="Shape 11"/>
          <p:cNvSpPr/>
          <p:nvPr/>
        </p:nvSpPr>
        <p:spPr>
          <a:xfrm>
            <a:off x="0" y="5095875"/>
            <a:ext cx="9144000" cy="47625"/>
          </a:xfrm>
          <a:prstGeom prst="rect">
            <a:avLst/>
          </a:prstGeom>
          <a:solidFill>
            <a:srgbClr val="B8CDEA"/>
          </a:solidFill>
          <a:ln/>
        </p:spPr>
      </p:sp>
    </p:spTree>
  </p:cSld>
  <p:clrMapOvr>
    <a:masterClrMapping/>
  </p:clrMapOvr>
  <p:transition xmlns:p14="http://schemas.microsoft.com/office/powerpoint/2010/main" spd="med" p14:dur="55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chemeClr val="bg1"/>
        </a:solidFill>
      </p:bgPr>
    </p:bg>
    <p:spTree>
      <p:nvGrpSpPr>
        <p:cNvPr id="1" name=""/>
        <p:cNvGrpSpPr/>
        <p:nvPr/>
      </p:nvGrpSpPr>
      <p:grpSpPr>
        <a:xfrm>
          <a:off x="0" y="0"/>
          <a:ext cx="0" cy="0"/>
          <a:chOff x="0" y="0"/>
          <a:chExt cx="0" cy="0"/>
        </a:xfrm>
      </p:grpSpPr>
      <p:sp>
        <p:nvSpPr>
          <p:cNvPr id="2" name="sd-heading"/>
          <p:cNvSpPr/>
          <p:nvPr/>
        </p:nvSpPr>
        <p:spPr>
          <a:xfrm>
            <a:off x="609600" y="285750"/>
            <a:ext cx="7924800" cy="626364"/>
          </a:xfrm>
          <a:prstGeom prst="rect">
            <a:avLst/>
          </a:prstGeom>
          <a:noFill/>
          <a:ln/>
        </p:spPr>
        <p:txBody>
          <a:bodyPr wrap="square" lIns="0" tIns="0" rIns="0" bIns="0" rtlCol="0" anchor="t"/>
          <a:lstStyle/>
          <a:p>
            <a:pPr indent="0" marL="0">
              <a:lnSpc>
                <a:spcPts val="4200"/>
              </a:lnSpc>
              <a:buNone/>
            </a:pPr>
            <a:r>
              <a:rPr lang="en-US" sz="3000" b="1" spc="-105" kern="0" dirty="0">
                <a:solidFill>
                  <a:schemeClr val="accent2"/>
                </a:solidFill>
                <a:latin typeface="Arial" pitchFamily="34" charset="0"/>
                <a:ea typeface="Arial" pitchFamily="34" charset="-122"/>
                <a:cs typeface="Arial" pitchFamily="34" charset="-120"/>
              </a:rPr>
              <a:t>Three sites. Three operating priorities.</a:t>
            </a:r>
            <a:endParaRPr lang="en-US" sz="3000" dirty="0"/>
          </a:p>
        </p:txBody>
      </p:sp>
      <p:sp>
        <p:nvSpPr>
          <p:cNvPr id="3" name="sd-tabbar"/>
          <p:cNvSpPr/>
          <p:nvPr/>
        </p:nvSpPr>
        <p:spPr>
          <a:xfrm>
            <a:off x="609600" y="1087374"/>
            <a:ext cx="3416046" cy="419100"/>
          </a:xfrm>
          <a:prstGeom prst="roundRect">
            <a:avLst>
              <a:gd name="adj" fmla="val 50000"/>
            </a:avLst>
          </a:prstGeom>
          <a:solidFill>
            <a:srgbClr val="EDECE8"/>
          </a:solidFill>
          <a:ln/>
        </p:spPr>
      </p:sp>
      <p:sp>
        <p:nvSpPr>
          <p:cNvPr id="4" name="sd-motion #1 sd-tab-1-active"/>
          <p:cNvSpPr/>
          <p:nvPr/>
        </p:nvSpPr>
        <p:spPr>
          <a:xfrm>
            <a:off x="609600" y="1087374"/>
            <a:ext cx="1002602" cy="419100"/>
          </a:xfrm>
          <a:prstGeom prst="roundRect">
            <a:avLst>
              <a:gd name="adj" fmla="val 50000"/>
            </a:avLst>
          </a:prstGeom>
          <a:solidFill>
            <a:srgbClr val="BFCEDF"/>
          </a:solidFill>
          <a:ln/>
        </p:spPr>
      </p:sp>
      <p:sp>
        <p:nvSpPr>
          <p:cNvPr id="5" name="sd-motion #2 sd-tab-2-active"/>
          <p:cNvSpPr/>
          <p:nvPr/>
        </p:nvSpPr>
        <p:spPr>
          <a:xfrm>
            <a:off x="1707452" y="1087374"/>
            <a:ext cx="990600" cy="419100"/>
          </a:xfrm>
          <a:prstGeom prst="roundRect">
            <a:avLst>
              <a:gd name="adj" fmla="val 50000"/>
            </a:avLst>
          </a:prstGeom>
          <a:solidFill>
            <a:srgbClr val="BFCEDF"/>
          </a:solidFill>
          <a:ln/>
        </p:spPr>
      </p:sp>
      <p:sp>
        <p:nvSpPr>
          <p:cNvPr id="6" name="sd-motion #3 sd-tab-3-active"/>
          <p:cNvSpPr/>
          <p:nvPr/>
        </p:nvSpPr>
        <p:spPr>
          <a:xfrm>
            <a:off x="2793302" y="1087374"/>
            <a:ext cx="1232345" cy="419100"/>
          </a:xfrm>
          <a:prstGeom prst="roundRect">
            <a:avLst>
              <a:gd name="adj" fmla="val 50000"/>
            </a:avLst>
          </a:prstGeom>
          <a:solidFill>
            <a:srgbClr val="BFCEDF"/>
          </a:solidFill>
          <a:ln/>
        </p:spPr>
      </p:sp>
      <p:sp>
        <p:nvSpPr>
          <p:cNvPr id="7" name="sd-motion #4 sd-tab-opening-rail"/>
          <p:cNvSpPr/>
          <p:nvPr/>
        </p:nvSpPr>
        <p:spPr>
          <a:xfrm>
            <a:off x="609600" y="1087374"/>
            <a:ext cx="3416046" cy="419100"/>
          </a:xfrm>
          <a:prstGeom prst="roundRect">
            <a:avLst>
              <a:gd name="adj" fmla="val 50000"/>
            </a:avLst>
          </a:prstGeom>
          <a:solidFill>
            <a:srgbClr val="EDECE8"/>
          </a:solidFill>
          <a:ln/>
        </p:spPr>
      </p:sp>
      <p:sp>
        <p:nvSpPr>
          <p:cNvPr id="8" name="sd-motion #5 sd-tab-pill"/>
          <p:cNvSpPr/>
          <p:nvPr/>
        </p:nvSpPr>
        <p:spPr>
          <a:xfrm>
            <a:off x="1707452" y="1087374"/>
            <a:ext cx="990600" cy="419100"/>
          </a:xfrm>
          <a:prstGeom prst="roundRect">
            <a:avLst>
              <a:gd name="adj" fmla="val 50000"/>
            </a:avLst>
          </a:prstGeom>
          <a:solidFill>
            <a:srgbClr val="BFCEDF"/>
          </a:solidFill>
          <a:ln/>
        </p:spPr>
      </p:sp>
      <p:sp>
        <p:nvSpPr>
          <p:cNvPr id="9" name="sd-trigger~sd-tab-1 #6 sd-tab-1-label"/>
          <p:cNvSpPr/>
          <p:nvPr/>
        </p:nvSpPr>
        <p:spPr>
          <a:xfrm>
            <a:off x="685800" y="1211199"/>
            <a:ext cx="850202" cy="274320"/>
          </a:xfrm>
          <a:prstGeom prst="rect">
            <a:avLst/>
          </a:prstGeom>
          <a:noFill/>
          <a:ln/>
        </p:spPr>
        <p:txBody>
          <a:bodyPr wrap="square" lIns="0" tIns="0" rIns="0" bIns="0" rtlCol="0" anchor="t">
            <a:normAutofit/>
          </a:bodyPr>
          <a:lstStyle/>
          <a:p>
            <a:pPr algn="ctr" indent="0" marL="0">
              <a:lnSpc>
                <a:spcPts val="1600"/>
              </a:lnSpc>
              <a:buNone/>
            </a:pPr>
            <a:r>
              <a:rPr lang="en-US" sz="1400" b="1" dirty="0">
                <a:solidFill>
                  <a:schemeClr val="tx1"/>
                </a:solidFill>
                <a:latin typeface="Arial" pitchFamily="34" charset="0"/>
                <a:ea typeface="Arial" pitchFamily="34" charset="-122"/>
                <a:cs typeface="Arial" pitchFamily="34" charset="-120"/>
              </a:rPr>
              <a:t>Atlanta</a:t>
            </a:r>
            <a:endParaRPr lang="en-US" sz="1400" dirty="0"/>
          </a:p>
        </p:txBody>
      </p:sp>
      <p:sp>
        <p:nvSpPr>
          <p:cNvPr id="10" name="sd-trigger~sd-tab-1 #7 sd-tab-1-hit"/>
          <p:cNvSpPr/>
          <p:nvPr/>
        </p:nvSpPr>
        <p:spPr>
          <a:xfrm>
            <a:off x="609600" y="1087374"/>
            <a:ext cx="1002602" cy="419100"/>
          </a:xfrm>
          <a:prstGeom prst="roundRect">
            <a:avLst>
              <a:gd name="adj" fmla="val 50000"/>
            </a:avLst>
          </a:prstGeom>
          <a:solidFill>
            <a:srgbClr val="FAF9F5">
              <a:alpha val="1000"/>
            </a:srgbClr>
          </a:solidFill>
          <a:ln/>
        </p:spPr>
      </p:sp>
      <p:sp>
        <p:nvSpPr>
          <p:cNvPr id="11" name="sd-trigger~sd-tab-2 #8 sd-tab-2-label"/>
          <p:cNvSpPr/>
          <p:nvPr/>
        </p:nvSpPr>
        <p:spPr>
          <a:xfrm>
            <a:off x="1783651" y="1211199"/>
            <a:ext cx="838200" cy="274320"/>
          </a:xfrm>
          <a:prstGeom prst="rect">
            <a:avLst/>
          </a:prstGeom>
          <a:noFill/>
          <a:ln/>
        </p:spPr>
        <p:txBody>
          <a:bodyPr wrap="square" lIns="0" tIns="0" rIns="0" bIns="0" rtlCol="0" anchor="t">
            <a:normAutofit/>
          </a:bodyPr>
          <a:lstStyle/>
          <a:p>
            <a:pPr algn="ctr" indent="0" marL="0">
              <a:lnSpc>
                <a:spcPts val="1600"/>
              </a:lnSpc>
              <a:buNone/>
            </a:pPr>
            <a:r>
              <a:rPr lang="en-US" sz="1400" b="1" dirty="0">
                <a:solidFill>
                  <a:schemeClr val="tx1"/>
                </a:solidFill>
                <a:latin typeface="Arial" pitchFamily="34" charset="0"/>
                <a:ea typeface="Arial" pitchFamily="34" charset="-122"/>
                <a:cs typeface="Arial" pitchFamily="34" charset="-120"/>
              </a:rPr>
              <a:t>Macon</a:t>
            </a:r>
            <a:endParaRPr lang="en-US" sz="1400" dirty="0"/>
          </a:p>
        </p:txBody>
      </p:sp>
      <p:sp>
        <p:nvSpPr>
          <p:cNvPr id="12" name="sd-trigger~sd-tab-2 #9 sd-tab-2-hit"/>
          <p:cNvSpPr/>
          <p:nvPr/>
        </p:nvSpPr>
        <p:spPr>
          <a:xfrm>
            <a:off x="1707452" y="1087374"/>
            <a:ext cx="990600" cy="419100"/>
          </a:xfrm>
          <a:prstGeom prst="roundRect">
            <a:avLst>
              <a:gd name="adj" fmla="val 50000"/>
            </a:avLst>
          </a:prstGeom>
          <a:solidFill>
            <a:srgbClr val="FAF9F5">
              <a:alpha val="1000"/>
            </a:srgbClr>
          </a:solidFill>
          <a:ln/>
        </p:spPr>
      </p:sp>
      <p:sp>
        <p:nvSpPr>
          <p:cNvPr id="13" name="sd-trigger~sd-tab-3 #10 sd-tab-3-label"/>
          <p:cNvSpPr/>
          <p:nvPr/>
        </p:nvSpPr>
        <p:spPr>
          <a:xfrm>
            <a:off x="2869502" y="1211199"/>
            <a:ext cx="1079945" cy="274320"/>
          </a:xfrm>
          <a:prstGeom prst="rect">
            <a:avLst/>
          </a:prstGeom>
          <a:noFill/>
          <a:ln/>
        </p:spPr>
        <p:txBody>
          <a:bodyPr wrap="square" lIns="0" tIns="0" rIns="0" bIns="0" rtlCol="0" anchor="t">
            <a:normAutofit/>
          </a:bodyPr>
          <a:lstStyle/>
          <a:p>
            <a:pPr algn="ctr" indent="0" marL="0">
              <a:lnSpc>
                <a:spcPts val="1600"/>
              </a:lnSpc>
              <a:buNone/>
            </a:pPr>
            <a:r>
              <a:rPr lang="en-US" sz="1400" b="1" dirty="0">
                <a:solidFill>
                  <a:schemeClr val="tx1"/>
                </a:solidFill>
                <a:latin typeface="Arial" pitchFamily="34" charset="0"/>
                <a:ea typeface="Arial" pitchFamily="34" charset="-122"/>
                <a:cs typeface="Arial" pitchFamily="34" charset="-120"/>
              </a:rPr>
              <a:t>Savannah</a:t>
            </a:r>
            <a:endParaRPr lang="en-US" sz="1400" dirty="0"/>
          </a:p>
        </p:txBody>
      </p:sp>
      <p:sp>
        <p:nvSpPr>
          <p:cNvPr id="14" name="sd-trigger~sd-tab-3 #11 sd-tab-3-hit"/>
          <p:cNvSpPr/>
          <p:nvPr/>
        </p:nvSpPr>
        <p:spPr>
          <a:xfrm>
            <a:off x="2793302" y="1087374"/>
            <a:ext cx="1232345" cy="419100"/>
          </a:xfrm>
          <a:prstGeom prst="roundRect">
            <a:avLst>
              <a:gd name="adj" fmla="val 50000"/>
            </a:avLst>
          </a:prstGeom>
          <a:solidFill>
            <a:srgbClr val="FAF9F5">
              <a:alpha val="1000"/>
            </a:srgbClr>
          </a:solidFill>
          <a:ln/>
        </p:spPr>
      </p:sp>
      <p:sp>
        <p:nvSpPr>
          <p:cNvPr id="15" name="sd-motion #12 sd-panel-1-card"/>
          <p:cNvSpPr/>
          <p:nvPr/>
        </p:nvSpPr>
        <p:spPr>
          <a:xfrm>
            <a:off x="609600" y="1677924"/>
            <a:ext cx="7924800" cy="3027426"/>
          </a:xfrm>
          <a:prstGeom prst="rect">
            <a:avLst/>
          </a:prstGeom>
          <a:solidFill>
            <a:schemeClr val="bg1"/>
          </a:solidFill>
          <a:ln w="9525">
            <a:solidFill>
              <a:srgbClr val="D6D5D2"/>
            </a:solidFill>
            <a:prstDash val="solid"/>
          </a:ln>
        </p:spPr>
      </p:sp>
      <p:sp>
        <p:nvSpPr>
          <p:cNvPr id="16" name="sd-motion #13 sd-panel-1-heading"/>
          <p:cNvSpPr/>
          <p:nvPr/>
        </p:nvSpPr>
        <p:spPr>
          <a:xfrm>
            <a:off x="857250" y="1938528"/>
            <a:ext cx="7429500" cy="386715"/>
          </a:xfrm>
          <a:prstGeom prst="rect">
            <a:avLst/>
          </a:prstGeom>
          <a:noFill/>
          <a:ln/>
        </p:spPr>
        <p:txBody>
          <a:bodyPr wrap="square" lIns="0" tIns="0" rIns="0" bIns="0" rtlCol="0" anchor="t">
            <a:normAutofit/>
          </a:bodyPr>
          <a:lstStyle/>
          <a:p>
            <a:pPr algn="l" indent="0" marL="0">
              <a:lnSpc>
                <a:spcPts val="2300"/>
              </a:lnSpc>
              <a:buNone/>
            </a:pPr>
            <a:r>
              <a:rPr lang="en-US" sz="1800" b="1" dirty="0">
                <a:solidFill>
                  <a:schemeClr val="tx1"/>
                </a:solidFill>
                <a:latin typeface="Arial" pitchFamily="34" charset="0"/>
                <a:ea typeface="Arial" pitchFamily="34" charset="-122"/>
                <a:cs typeface="Arial" pitchFamily="34" charset="-120"/>
              </a:rPr>
              <a:t>Protect the service level</a:t>
            </a:r>
            <a:endParaRPr lang="en-US" sz="1800" dirty="0"/>
          </a:p>
        </p:txBody>
      </p:sp>
      <p:sp>
        <p:nvSpPr>
          <p:cNvPr id="17" name="sd-motion #14 sd-panel-15"/>
          <p:cNvSpPr/>
          <p:nvPr/>
        </p:nvSpPr>
        <p:spPr>
          <a:xfrm>
            <a:off x="857250" y="2401824"/>
            <a:ext cx="66675" cy="66675"/>
          </a:xfrm>
          <a:prstGeom prst="roundRect">
            <a:avLst>
              <a:gd name="adj" fmla="val 50000"/>
            </a:avLst>
          </a:prstGeom>
          <a:solidFill>
            <a:schemeClr val="accent1"/>
          </a:solidFill>
          <a:ln/>
        </p:spPr>
      </p:sp>
      <p:sp>
        <p:nvSpPr>
          <p:cNvPr id="18" name="sd-motion #15 sd-panel-1-item"/>
          <p:cNvSpPr/>
          <p:nvPr/>
        </p:nvSpPr>
        <p:spPr>
          <a:xfrm>
            <a:off x="1066800" y="2367343"/>
            <a:ext cx="7219950" cy="283845"/>
          </a:xfrm>
          <a:prstGeom prst="rect">
            <a:avLst/>
          </a:prstGeom>
          <a:noFill/>
          <a:ln/>
        </p:spPr>
        <p:txBody>
          <a:bodyPr wrap="square" lIns="0" tIns="0" rIns="0" bIns="0" rtlCol="0" anchor="t">
            <a:normAutofit/>
          </a:bodyPr>
          <a:lstStyle/>
          <a:p>
            <a:pPr algn="l" indent="0" marL="0">
              <a:lnSpc>
                <a:spcPts val="1700"/>
              </a:lnSpc>
              <a:buNone/>
            </a:pPr>
            <a:r>
              <a:rPr lang="en-US" sz="1300" dirty="0">
                <a:solidFill>
                  <a:srgbClr val="595857"/>
                </a:solidFill>
                <a:latin typeface="Arial" pitchFamily="34" charset="0"/>
                <a:ea typeface="Arial" pitchFamily="34" charset="-122"/>
                <a:cs typeface="Arial" pitchFamily="34" charset="-120"/>
              </a:rPr>
              <a:t>1,480 loads / 1,900 weekly capacity: 420 spare.</a:t>
            </a:r>
            <a:endParaRPr lang="en-US" sz="1300" dirty="0"/>
          </a:p>
        </p:txBody>
      </p:sp>
      <p:sp>
        <p:nvSpPr>
          <p:cNvPr id="19" name="sd-motion #16 sd-panel-17"/>
          <p:cNvSpPr/>
          <p:nvPr/>
        </p:nvSpPr>
        <p:spPr>
          <a:xfrm>
            <a:off x="857250" y="2716149"/>
            <a:ext cx="66675" cy="66675"/>
          </a:xfrm>
          <a:prstGeom prst="roundRect">
            <a:avLst>
              <a:gd name="adj" fmla="val 50000"/>
            </a:avLst>
          </a:prstGeom>
          <a:solidFill>
            <a:schemeClr val="accent1"/>
          </a:solidFill>
          <a:ln/>
        </p:spPr>
      </p:sp>
      <p:sp>
        <p:nvSpPr>
          <p:cNvPr id="20" name="sd-motion #17 sd-panel-1-item"/>
          <p:cNvSpPr/>
          <p:nvPr/>
        </p:nvSpPr>
        <p:spPr>
          <a:xfrm>
            <a:off x="1066800" y="2681668"/>
            <a:ext cx="7219950" cy="283845"/>
          </a:xfrm>
          <a:prstGeom prst="rect">
            <a:avLst/>
          </a:prstGeom>
          <a:noFill/>
          <a:ln/>
        </p:spPr>
        <p:txBody>
          <a:bodyPr wrap="square" lIns="0" tIns="0" rIns="0" bIns="0" rtlCol="0" anchor="t">
            <a:normAutofit/>
          </a:bodyPr>
          <a:lstStyle/>
          <a:p>
            <a:pPr algn="l" indent="0" marL="0">
              <a:lnSpc>
                <a:spcPts val="1700"/>
              </a:lnSpc>
              <a:buNone/>
            </a:pPr>
            <a:r>
              <a:rPr lang="en-US" sz="1300" dirty="0">
                <a:solidFill>
                  <a:srgbClr val="595857"/>
                </a:solidFill>
                <a:latin typeface="Arial" pitchFamily="34" charset="0"/>
                <a:ea typeface="Arial" pitchFamily="34" charset="-122"/>
                <a:cs typeface="Arial" pitchFamily="34" charset="-120"/>
              </a:rPr>
              <a:t>78% utilisation; preserve seasonal headroom.</a:t>
            </a:r>
            <a:endParaRPr lang="en-US" sz="1300" dirty="0"/>
          </a:p>
        </p:txBody>
      </p:sp>
      <p:sp>
        <p:nvSpPr>
          <p:cNvPr id="21" name="sd-motion #18 sd-panel-19"/>
          <p:cNvSpPr/>
          <p:nvPr/>
        </p:nvSpPr>
        <p:spPr>
          <a:xfrm>
            <a:off x="857250" y="3030474"/>
            <a:ext cx="66675" cy="66675"/>
          </a:xfrm>
          <a:prstGeom prst="roundRect">
            <a:avLst>
              <a:gd name="adj" fmla="val 50000"/>
            </a:avLst>
          </a:prstGeom>
          <a:solidFill>
            <a:schemeClr val="accent1"/>
          </a:solidFill>
          <a:ln/>
        </p:spPr>
      </p:sp>
      <p:sp>
        <p:nvSpPr>
          <p:cNvPr id="22" name="sd-motion #19 sd-panel-1-item"/>
          <p:cNvSpPr/>
          <p:nvPr/>
        </p:nvSpPr>
        <p:spPr>
          <a:xfrm>
            <a:off x="1066800" y="2995993"/>
            <a:ext cx="7219950" cy="283845"/>
          </a:xfrm>
          <a:prstGeom prst="rect">
            <a:avLst/>
          </a:prstGeom>
          <a:noFill/>
          <a:ln/>
        </p:spPr>
        <p:txBody>
          <a:bodyPr wrap="square" lIns="0" tIns="0" rIns="0" bIns="0" rtlCol="0" anchor="t">
            <a:normAutofit/>
          </a:bodyPr>
          <a:lstStyle/>
          <a:p>
            <a:pPr algn="l" indent="0" marL="0">
              <a:lnSpc>
                <a:spcPts val="1700"/>
              </a:lnSpc>
              <a:buNone/>
            </a:pPr>
            <a:r>
              <a:rPr lang="en-US" sz="1300" dirty="0">
                <a:solidFill>
                  <a:srgbClr val="595857"/>
                </a:solidFill>
                <a:latin typeface="Arial" pitchFamily="34" charset="0"/>
                <a:ea typeface="Arial" pitchFamily="34" charset="-122"/>
                <a:cs typeface="Arial" pitchFamily="34" charset="-120"/>
              </a:rPr>
              <a:t>Test route compatibility before accepting overflow.</a:t>
            </a:r>
            <a:endParaRPr lang="en-US" sz="1300" dirty="0"/>
          </a:p>
        </p:txBody>
      </p:sp>
      <p:sp>
        <p:nvSpPr>
          <p:cNvPr id="23" name="sd-motion #20 sd-panel-3-card"/>
          <p:cNvSpPr/>
          <p:nvPr/>
        </p:nvSpPr>
        <p:spPr>
          <a:xfrm>
            <a:off x="609600" y="1677924"/>
            <a:ext cx="7924800" cy="3027426"/>
          </a:xfrm>
          <a:prstGeom prst="rect">
            <a:avLst/>
          </a:prstGeom>
          <a:solidFill>
            <a:schemeClr val="bg1"/>
          </a:solidFill>
          <a:ln w="9525">
            <a:solidFill>
              <a:srgbClr val="D6D5D2"/>
            </a:solidFill>
            <a:prstDash val="solid"/>
          </a:ln>
        </p:spPr>
      </p:sp>
      <p:sp>
        <p:nvSpPr>
          <p:cNvPr id="24" name="sd-motion #21 sd-panel-3-heading"/>
          <p:cNvSpPr/>
          <p:nvPr/>
        </p:nvSpPr>
        <p:spPr>
          <a:xfrm>
            <a:off x="857250" y="1938528"/>
            <a:ext cx="7429500" cy="386715"/>
          </a:xfrm>
          <a:prstGeom prst="rect">
            <a:avLst/>
          </a:prstGeom>
          <a:noFill/>
          <a:ln/>
        </p:spPr>
        <p:txBody>
          <a:bodyPr wrap="square" lIns="0" tIns="0" rIns="0" bIns="0" rtlCol="0" anchor="t">
            <a:normAutofit/>
          </a:bodyPr>
          <a:lstStyle/>
          <a:p>
            <a:pPr algn="l" indent="0" marL="0">
              <a:lnSpc>
                <a:spcPts val="2300"/>
              </a:lnSpc>
              <a:buNone/>
            </a:pPr>
            <a:r>
              <a:rPr lang="en-US" sz="1800" b="1" dirty="0">
                <a:solidFill>
                  <a:schemeClr val="tx1"/>
                </a:solidFill>
                <a:latin typeface="Arial" pitchFamily="34" charset="0"/>
                <a:ea typeface="Arial" pitchFamily="34" charset="-122"/>
                <a:cs typeface="Arial" pitchFamily="34" charset="-120"/>
              </a:rPr>
              <a:t>Keep an overflow option ready</a:t>
            </a:r>
            <a:endParaRPr lang="en-US" sz="1800" dirty="0"/>
          </a:p>
        </p:txBody>
      </p:sp>
      <p:sp>
        <p:nvSpPr>
          <p:cNvPr id="25" name="sd-motion #22 sd-panel-23"/>
          <p:cNvSpPr/>
          <p:nvPr/>
        </p:nvSpPr>
        <p:spPr>
          <a:xfrm>
            <a:off x="857250" y="2401824"/>
            <a:ext cx="66675" cy="66675"/>
          </a:xfrm>
          <a:prstGeom prst="roundRect">
            <a:avLst>
              <a:gd name="adj" fmla="val 50000"/>
            </a:avLst>
          </a:prstGeom>
          <a:solidFill>
            <a:schemeClr val="accent1"/>
          </a:solidFill>
          <a:ln/>
        </p:spPr>
      </p:sp>
      <p:sp>
        <p:nvSpPr>
          <p:cNvPr id="26" name="sd-motion #23 sd-panel-3-item"/>
          <p:cNvSpPr/>
          <p:nvPr/>
        </p:nvSpPr>
        <p:spPr>
          <a:xfrm>
            <a:off x="1066800" y="2367343"/>
            <a:ext cx="7219950" cy="283845"/>
          </a:xfrm>
          <a:prstGeom prst="rect">
            <a:avLst/>
          </a:prstGeom>
          <a:noFill/>
          <a:ln/>
        </p:spPr>
        <p:txBody>
          <a:bodyPr wrap="square" lIns="0" tIns="0" rIns="0" bIns="0" rtlCol="0" anchor="t">
            <a:normAutofit/>
          </a:bodyPr>
          <a:lstStyle/>
          <a:p>
            <a:pPr algn="l" indent="0" marL="0">
              <a:lnSpc>
                <a:spcPts val="1700"/>
              </a:lnSpc>
              <a:buNone/>
            </a:pPr>
            <a:r>
              <a:rPr lang="en-US" sz="1300" dirty="0">
                <a:solidFill>
                  <a:srgbClr val="595857"/>
                </a:solidFill>
                <a:latin typeface="Arial" pitchFamily="34" charset="0"/>
                <a:ea typeface="Arial" pitchFamily="34" charset="-122"/>
                <a:cs typeface="Arial" pitchFamily="34" charset="-120"/>
              </a:rPr>
              <a:t>980 loads / 1,600 weekly capacity: 620 spare.</a:t>
            </a:r>
            <a:endParaRPr lang="en-US" sz="1300" dirty="0"/>
          </a:p>
        </p:txBody>
      </p:sp>
      <p:sp>
        <p:nvSpPr>
          <p:cNvPr id="27" name="sd-motion #24 sd-panel-25"/>
          <p:cNvSpPr/>
          <p:nvPr/>
        </p:nvSpPr>
        <p:spPr>
          <a:xfrm>
            <a:off x="857250" y="2716149"/>
            <a:ext cx="66675" cy="66675"/>
          </a:xfrm>
          <a:prstGeom prst="roundRect">
            <a:avLst>
              <a:gd name="adj" fmla="val 50000"/>
            </a:avLst>
          </a:prstGeom>
          <a:solidFill>
            <a:schemeClr val="accent1"/>
          </a:solidFill>
          <a:ln/>
        </p:spPr>
      </p:sp>
      <p:sp>
        <p:nvSpPr>
          <p:cNvPr id="28" name="sd-motion #25 sd-panel-3-item"/>
          <p:cNvSpPr/>
          <p:nvPr/>
        </p:nvSpPr>
        <p:spPr>
          <a:xfrm>
            <a:off x="1066800" y="2681668"/>
            <a:ext cx="7219950" cy="283845"/>
          </a:xfrm>
          <a:prstGeom prst="rect">
            <a:avLst/>
          </a:prstGeom>
          <a:noFill/>
          <a:ln/>
        </p:spPr>
        <p:txBody>
          <a:bodyPr wrap="square" lIns="0" tIns="0" rIns="0" bIns="0" rtlCol="0" anchor="t">
            <a:normAutofit/>
          </a:bodyPr>
          <a:lstStyle/>
          <a:p>
            <a:pPr algn="l" indent="0" marL="0">
              <a:lnSpc>
                <a:spcPts val="1700"/>
              </a:lnSpc>
              <a:buNone/>
            </a:pPr>
            <a:r>
              <a:rPr lang="en-US" sz="1300" dirty="0">
                <a:solidFill>
                  <a:srgbClr val="595857"/>
                </a:solidFill>
                <a:latin typeface="Arial" pitchFamily="34" charset="0"/>
                <a:ea typeface="Arial" pitchFamily="34" charset="-122"/>
                <a:cs typeface="Arial" pitchFamily="34" charset="-120"/>
              </a:rPr>
              <a:t>61% utilisation; candidate for 40-load peak overflow.</a:t>
            </a:r>
            <a:endParaRPr lang="en-US" sz="1300" dirty="0"/>
          </a:p>
        </p:txBody>
      </p:sp>
      <p:sp>
        <p:nvSpPr>
          <p:cNvPr id="29" name="sd-motion #26 sd-panel-27"/>
          <p:cNvSpPr/>
          <p:nvPr/>
        </p:nvSpPr>
        <p:spPr>
          <a:xfrm>
            <a:off x="857250" y="3030474"/>
            <a:ext cx="66675" cy="66675"/>
          </a:xfrm>
          <a:prstGeom prst="roundRect">
            <a:avLst>
              <a:gd name="adj" fmla="val 50000"/>
            </a:avLst>
          </a:prstGeom>
          <a:solidFill>
            <a:schemeClr val="accent1"/>
          </a:solidFill>
          <a:ln/>
        </p:spPr>
      </p:sp>
      <p:sp>
        <p:nvSpPr>
          <p:cNvPr id="30" name="sd-motion #27 sd-panel-3-item"/>
          <p:cNvSpPr/>
          <p:nvPr/>
        </p:nvSpPr>
        <p:spPr>
          <a:xfrm>
            <a:off x="1066800" y="2995993"/>
            <a:ext cx="7219950" cy="283845"/>
          </a:xfrm>
          <a:prstGeom prst="rect">
            <a:avLst/>
          </a:prstGeom>
          <a:noFill/>
          <a:ln/>
        </p:spPr>
        <p:txBody>
          <a:bodyPr wrap="square" lIns="0" tIns="0" rIns="0" bIns="0" rtlCol="0" anchor="t">
            <a:normAutofit/>
          </a:bodyPr>
          <a:lstStyle/>
          <a:p>
            <a:pPr algn="l" indent="0" marL="0">
              <a:lnSpc>
                <a:spcPts val="1700"/>
              </a:lnSpc>
              <a:buNone/>
            </a:pPr>
            <a:r>
              <a:rPr lang="en-US" sz="1300" dirty="0">
                <a:solidFill>
                  <a:srgbClr val="595857"/>
                </a:solidFill>
                <a:latin typeface="Arial" pitchFamily="34" charset="0"/>
                <a:ea typeface="Arial" pitchFamily="34" charset="-122"/>
                <a:cs typeface="Arial" pitchFamily="34" charset="-120"/>
              </a:rPr>
              <a:t>Confirm route fit and cost before any diversion.</a:t>
            </a:r>
            <a:endParaRPr lang="en-US" sz="1300" dirty="0"/>
          </a:p>
        </p:txBody>
      </p:sp>
      <p:sp>
        <p:nvSpPr>
          <p:cNvPr id="31" name="sd-motion #28 sd-panel-2-card"/>
          <p:cNvSpPr/>
          <p:nvPr/>
        </p:nvSpPr>
        <p:spPr>
          <a:xfrm>
            <a:off x="609600" y="1677924"/>
            <a:ext cx="7924800" cy="3027426"/>
          </a:xfrm>
          <a:prstGeom prst="rect">
            <a:avLst/>
          </a:prstGeom>
          <a:solidFill>
            <a:schemeClr val="bg1"/>
          </a:solidFill>
          <a:ln w="9525">
            <a:solidFill>
              <a:srgbClr val="D6D5D2"/>
            </a:solidFill>
            <a:prstDash val="solid"/>
          </a:ln>
        </p:spPr>
      </p:sp>
      <p:sp>
        <p:nvSpPr>
          <p:cNvPr id="32" name="sd-motion #29 sd-panel-2-heading"/>
          <p:cNvSpPr/>
          <p:nvPr/>
        </p:nvSpPr>
        <p:spPr>
          <a:xfrm>
            <a:off x="857250" y="1938528"/>
            <a:ext cx="7429500" cy="386715"/>
          </a:xfrm>
          <a:prstGeom prst="rect">
            <a:avLst/>
          </a:prstGeom>
          <a:noFill/>
          <a:ln/>
        </p:spPr>
        <p:txBody>
          <a:bodyPr wrap="square" lIns="0" tIns="0" rIns="0" bIns="0" rtlCol="0" anchor="t">
            <a:normAutofit/>
          </a:bodyPr>
          <a:lstStyle/>
          <a:p>
            <a:pPr algn="l" indent="0" marL="0">
              <a:lnSpc>
                <a:spcPts val="2300"/>
              </a:lnSpc>
              <a:buNone/>
            </a:pPr>
            <a:r>
              <a:rPr lang="en-US" sz="1800" b="1" dirty="0">
                <a:solidFill>
                  <a:schemeClr val="tx1"/>
                </a:solidFill>
                <a:latin typeface="Arial" pitchFamily="34" charset="0"/>
                <a:ea typeface="Arial" pitchFamily="34" charset="-122"/>
                <a:cs typeface="Arial" pitchFamily="34" charset="-120"/>
              </a:rPr>
              <a:t>Validate the next capacity move</a:t>
            </a:r>
            <a:endParaRPr lang="en-US" sz="1800" dirty="0"/>
          </a:p>
        </p:txBody>
      </p:sp>
      <p:sp>
        <p:nvSpPr>
          <p:cNvPr id="33" name="sd-motion #30 sd-panel-31"/>
          <p:cNvSpPr/>
          <p:nvPr/>
        </p:nvSpPr>
        <p:spPr>
          <a:xfrm>
            <a:off x="857250" y="2401824"/>
            <a:ext cx="66675" cy="66675"/>
          </a:xfrm>
          <a:prstGeom prst="roundRect">
            <a:avLst>
              <a:gd name="adj" fmla="val 50000"/>
            </a:avLst>
          </a:prstGeom>
          <a:solidFill>
            <a:schemeClr val="accent1"/>
          </a:solidFill>
          <a:ln/>
        </p:spPr>
      </p:sp>
      <p:sp>
        <p:nvSpPr>
          <p:cNvPr id="34" name="sd-motion #31 sd-panel-2-item"/>
          <p:cNvSpPr/>
          <p:nvPr/>
        </p:nvSpPr>
        <p:spPr>
          <a:xfrm>
            <a:off x="1066800" y="2367343"/>
            <a:ext cx="7219950" cy="283845"/>
          </a:xfrm>
          <a:prstGeom prst="rect">
            <a:avLst/>
          </a:prstGeom>
          <a:noFill/>
          <a:ln/>
        </p:spPr>
        <p:txBody>
          <a:bodyPr wrap="square" lIns="0" tIns="0" rIns="0" bIns="0" rtlCol="0" anchor="t">
            <a:normAutofit/>
          </a:bodyPr>
          <a:lstStyle/>
          <a:p>
            <a:pPr algn="l" indent="0" marL="0">
              <a:lnSpc>
                <a:spcPts val="1700"/>
              </a:lnSpc>
              <a:buNone/>
            </a:pPr>
            <a:r>
              <a:rPr lang="en-US" sz="1300" dirty="0">
                <a:solidFill>
                  <a:srgbClr val="595857"/>
                </a:solidFill>
                <a:latin typeface="Arial" pitchFamily="34" charset="0"/>
                <a:ea typeface="Arial" pitchFamily="34" charset="-122"/>
                <a:cs typeface="Arial" pitchFamily="34" charset="-120"/>
              </a:rPr>
              <a:t>1,220 loads / 1,280 weekly capacity: 60 spare.</a:t>
            </a:r>
            <a:endParaRPr lang="en-US" sz="1300" dirty="0"/>
          </a:p>
        </p:txBody>
      </p:sp>
      <p:sp>
        <p:nvSpPr>
          <p:cNvPr id="35" name="sd-motion #32 sd-panel-33"/>
          <p:cNvSpPr/>
          <p:nvPr/>
        </p:nvSpPr>
        <p:spPr>
          <a:xfrm>
            <a:off x="857250" y="2716149"/>
            <a:ext cx="66675" cy="66675"/>
          </a:xfrm>
          <a:prstGeom prst="roundRect">
            <a:avLst>
              <a:gd name="adj" fmla="val 50000"/>
            </a:avLst>
          </a:prstGeom>
          <a:solidFill>
            <a:schemeClr val="accent1"/>
          </a:solidFill>
          <a:ln/>
        </p:spPr>
      </p:sp>
      <p:sp>
        <p:nvSpPr>
          <p:cNvPr id="36" name="sd-motion #33 sd-panel-2-item"/>
          <p:cNvSpPr/>
          <p:nvPr/>
        </p:nvSpPr>
        <p:spPr>
          <a:xfrm>
            <a:off x="1066800" y="2681668"/>
            <a:ext cx="7219950" cy="283845"/>
          </a:xfrm>
          <a:prstGeom prst="rect">
            <a:avLst/>
          </a:prstGeom>
          <a:noFill/>
          <a:ln/>
        </p:spPr>
        <p:txBody>
          <a:bodyPr wrap="square" lIns="0" tIns="0" rIns="0" bIns="0" rtlCol="0" anchor="t">
            <a:normAutofit/>
          </a:bodyPr>
          <a:lstStyle/>
          <a:p>
            <a:pPr algn="l" indent="0" marL="0">
              <a:lnSpc>
                <a:spcPts val="1700"/>
              </a:lnSpc>
              <a:buNone/>
            </a:pPr>
            <a:r>
              <a:rPr lang="en-US" sz="1300" dirty="0">
                <a:solidFill>
                  <a:srgbClr val="595857"/>
                </a:solidFill>
                <a:latin typeface="Arial" pitchFamily="34" charset="0"/>
                <a:ea typeface="Arial" pitchFamily="34" charset="-122"/>
                <a:cs typeface="Arial" pitchFamily="34" charset="-120"/>
              </a:rPr>
              <a:t>95% utilisation; proposed peak creates 40 overflow.</a:t>
            </a:r>
            <a:endParaRPr lang="en-US" sz="1300" dirty="0"/>
          </a:p>
        </p:txBody>
      </p:sp>
      <p:sp>
        <p:nvSpPr>
          <p:cNvPr id="37" name="sd-motion #34 sd-panel-35"/>
          <p:cNvSpPr/>
          <p:nvPr/>
        </p:nvSpPr>
        <p:spPr>
          <a:xfrm>
            <a:off x="857250" y="3030474"/>
            <a:ext cx="66675" cy="66675"/>
          </a:xfrm>
          <a:prstGeom prst="roundRect">
            <a:avLst>
              <a:gd name="adj" fmla="val 50000"/>
            </a:avLst>
          </a:prstGeom>
          <a:solidFill>
            <a:schemeClr val="accent1"/>
          </a:solidFill>
          <a:ln/>
        </p:spPr>
      </p:sp>
      <p:sp>
        <p:nvSpPr>
          <p:cNvPr id="38" name="sd-motion #35 sd-panel-2-item"/>
          <p:cNvSpPr/>
          <p:nvPr/>
        </p:nvSpPr>
        <p:spPr>
          <a:xfrm>
            <a:off x="1066800" y="2995993"/>
            <a:ext cx="7219950" cy="283845"/>
          </a:xfrm>
          <a:prstGeom prst="rect">
            <a:avLst/>
          </a:prstGeom>
          <a:noFill/>
          <a:ln/>
        </p:spPr>
        <p:txBody>
          <a:bodyPr wrap="square" lIns="0" tIns="0" rIns="0" bIns="0" rtlCol="0" anchor="t">
            <a:normAutofit/>
          </a:bodyPr>
          <a:lstStyle/>
          <a:p>
            <a:pPr algn="l" indent="0" marL="0">
              <a:lnSpc>
                <a:spcPts val="1700"/>
              </a:lnSpc>
              <a:buNone/>
            </a:pPr>
            <a:r>
              <a:rPr lang="en-US" sz="1300" dirty="0">
                <a:solidFill>
                  <a:srgbClr val="595857"/>
                </a:solidFill>
                <a:latin typeface="Arial" pitchFamily="34" charset="0"/>
                <a:ea typeface="Arial" pitchFamily="34" charset="-122"/>
                <a:cs typeface="Arial" pitchFamily="34" charset="-120"/>
              </a:rPr>
              <a:t>Approve feasibility only; compare rerouting with a new bay.</a:t>
            </a:r>
            <a:endParaRPr lang="en-US" sz="1300" dirty="0"/>
          </a:p>
        </p:txBody>
      </p:sp>
      <p:sp>
        <p:nvSpPr>
          <p:cNvPr id="39" name="sd-motion #36 sd-opening-panel-2-card"/>
          <p:cNvSpPr/>
          <p:nvPr/>
        </p:nvSpPr>
        <p:spPr>
          <a:xfrm>
            <a:off x="609600" y="1677924"/>
            <a:ext cx="7924800" cy="3027426"/>
          </a:xfrm>
          <a:prstGeom prst="rect">
            <a:avLst/>
          </a:prstGeom>
          <a:solidFill>
            <a:schemeClr val="bg1"/>
          </a:solidFill>
          <a:ln w="9525">
            <a:solidFill>
              <a:srgbClr val="D6D5D2"/>
            </a:solidFill>
            <a:prstDash val="solid"/>
          </a:ln>
        </p:spPr>
      </p:sp>
      <p:sp>
        <p:nvSpPr>
          <p:cNvPr id="40" name="sd-motion #37 sd-opening-panel-2-heading"/>
          <p:cNvSpPr/>
          <p:nvPr/>
        </p:nvSpPr>
        <p:spPr>
          <a:xfrm>
            <a:off x="857250" y="1938528"/>
            <a:ext cx="7429500" cy="386715"/>
          </a:xfrm>
          <a:prstGeom prst="rect">
            <a:avLst/>
          </a:prstGeom>
          <a:noFill/>
          <a:ln/>
        </p:spPr>
        <p:txBody>
          <a:bodyPr wrap="square" lIns="0" tIns="0" rIns="0" bIns="0" rtlCol="0" anchor="t">
            <a:normAutofit/>
          </a:bodyPr>
          <a:lstStyle/>
          <a:p>
            <a:pPr algn="l" indent="0" marL="0">
              <a:lnSpc>
                <a:spcPts val="2300"/>
              </a:lnSpc>
              <a:buNone/>
            </a:pPr>
            <a:r>
              <a:rPr lang="en-US" sz="1800" b="1" dirty="0">
                <a:solidFill>
                  <a:schemeClr val="tx1"/>
                </a:solidFill>
                <a:latin typeface="Arial" pitchFamily="34" charset="0"/>
                <a:ea typeface="Arial" pitchFamily="34" charset="-122"/>
                <a:cs typeface="Arial" pitchFamily="34" charset="-120"/>
              </a:rPr>
              <a:t>Validate the next capacity move</a:t>
            </a:r>
            <a:endParaRPr lang="en-US" sz="1800" dirty="0"/>
          </a:p>
        </p:txBody>
      </p:sp>
      <p:sp>
        <p:nvSpPr>
          <p:cNvPr id="41" name="sd-motion #38 sd-panel-39"/>
          <p:cNvSpPr/>
          <p:nvPr/>
        </p:nvSpPr>
        <p:spPr>
          <a:xfrm>
            <a:off x="857250" y="2401824"/>
            <a:ext cx="66675" cy="66675"/>
          </a:xfrm>
          <a:prstGeom prst="roundRect">
            <a:avLst>
              <a:gd name="adj" fmla="val 50000"/>
            </a:avLst>
          </a:prstGeom>
          <a:solidFill>
            <a:schemeClr val="accent1"/>
          </a:solidFill>
          <a:ln/>
        </p:spPr>
      </p:sp>
      <p:sp>
        <p:nvSpPr>
          <p:cNvPr id="42" name="sd-motion #39 sd-opening-panel-2-item"/>
          <p:cNvSpPr/>
          <p:nvPr/>
        </p:nvSpPr>
        <p:spPr>
          <a:xfrm>
            <a:off x="1066800" y="2367343"/>
            <a:ext cx="7219950" cy="283845"/>
          </a:xfrm>
          <a:prstGeom prst="rect">
            <a:avLst/>
          </a:prstGeom>
          <a:noFill/>
          <a:ln/>
        </p:spPr>
        <p:txBody>
          <a:bodyPr wrap="square" lIns="0" tIns="0" rIns="0" bIns="0" rtlCol="0" anchor="t">
            <a:normAutofit/>
          </a:bodyPr>
          <a:lstStyle/>
          <a:p>
            <a:pPr algn="l" indent="0" marL="0">
              <a:lnSpc>
                <a:spcPts val="1700"/>
              </a:lnSpc>
              <a:buNone/>
            </a:pPr>
            <a:r>
              <a:rPr lang="en-US" sz="1300" dirty="0">
                <a:solidFill>
                  <a:srgbClr val="595857"/>
                </a:solidFill>
                <a:latin typeface="Arial" pitchFamily="34" charset="0"/>
                <a:ea typeface="Arial" pitchFamily="34" charset="-122"/>
                <a:cs typeface="Arial" pitchFamily="34" charset="-120"/>
              </a:rPr>
              <a:t>1,220 loads / 1,280 weekly capacity: 60 spare.</a:t>
            </a:r>
            <a:endParaRPr lang="en-US" sz="1300" dirty="0"/>
          </a:p>
        </p:txBody>
      </p:sp>
      <p:sp>
        <p:nvSpPr>
          <p:cNvPr id="43" name="sd-motion #40 sd-panel-41"/>
          <p:cNvSpPr/>
          <p:nvPr/>
        </p:nvSpPr>
        <p:spPr>
          <a:xfrm>
            <a:off x="857250" y="2716149"/>
            <a:ext cx="66675" cy="66675"/>
          </a:xfrm>
          <a:prstGeom prst="roundRect">
            <a:avLst>
              <a:gd name="adj" fmla="val 50000"/>
            </a:avLst>
          </a:prstGeom>
          <a:solidFill>
            <a:schemeClr val="accent1"/>
          </a:solidFill>
          <a:ln/>
        </p:spPr>
      </p:sp>
      <p:sp>
        <p:nvSpPr>
          <p:cNvPr id="44" name="sd-motion #41 sd-opening-panel-2-item"/>
          <p:cNvSpPr/>
          <p:nvPr/>
        </p:nvSpPr>
        <p:spPr>
          <a:xfrm>
            <a:off x="1066800" y="2681668"/>
            <a:ext cx="7219950" cy="283845"/>
          </a:xfrm>
          <a:prstGeom prst="rect">
            <a:avLst/>
          </a:prstGeom>
          <a:noFill/>
          <a:ln/>
        </p:spPr>
        <p:txBody>
          <a:bodyPr wrap="square" lIns="0" tIns="0" rIns="0" bIns="0" rtlCol="0" anchor="t">
            <a:normAutofit/>
          </a:bodyPr>
          <a:lstStyle/>
          <a:p>
            <a:pPr algn="l" indent="0" marL="0">
              <a:lnSpc>
                <a:spcPts val="1700"/>
              </a:lnSpc>
              <a:buNone/>
            </a:pPr>
            <a:r>
              <a:rPr lang="en-US" sz="1300" dirty="0">
                <a:solidFill>
                  <a:srgbClr val="595857"/>
                </a:solidFill>
                <a:latin typeface="Arial" pitchFamily="34" charset="0"/>
                <a:ea typeface="Arial" pitchFamily="34" charset="-122"/>
                <a:cs typeface="Arial" pitchFamily="34" charset="-120"/>
              </a:rPr>
              <a:t>95% utilisation; proposed peak creates 40 overflow.</a:t>
            </a:r>
            <a:endParaRPr lang="en-US" sz="1300" dirty="0"/>
          </a:p>
        </p:txBody>
      </p:sp>
      <p:sp>
        <p:nvSpPr>
          <p:cNvPr id="45" name="sd-motion #42 sd-panel-43"/>
          <p:cNvSpPr/>
          <p:nvPr/>
        </p:nvSpPr>
        <p:spPr>
          <a:xfrm>
            <a:off x="857250" y="3030474"/>
            <a:ext cx="66675" cy="66675"/>
          </a:xfrm>
          <a:prstGeom prst="roundRect">
            <a:avLst>
              <a:gd name="adj" fmla="val 50000"/>
            </a:avLst>
          </a:prstGeom>
          <a:solidFill>
            <a:schemeClr val="accent1"/>
          </a:solidFill>
          <a:ln/>
        </p:spPr>
      </p:sp>
      <p:sp>
        <p:nvSpPr>
          <p:cNvPr id="46" name="sd-motion #43 sd-opening-panel-2-item"/>
          <p:cNvSpPr/>
          <p:nvPr/>
        </p:nvSpPr>
        <p:spPr>
          <a:xfrm>
            <a:off x="1066800" y="2995993"/>
            <a:ext cx="7219950" cy="283845"/>
          </a:xfrm>
          <a:prstGeom prst="rect">
            <a:avLst/>
          </a:prstGeom>
          <a:noFill/>
          <a:ln/>
        </p:spPr>
        <p:txBody>
          <a:bodyPr wrap="square" lIns="0" tIns="0" rIns="0" bIns="0" rtlCol="0" anchor="t">
            <a:normAutofit/>
          </a:bodyPr>
          <a:lstStyle/>
          <a:p>
            <a:pPr algn="l" indent="0" marL="0">
              <a:lnSpc>
                <a:spcPts val="1700"/>
              </a:lnSpc>
              <a:buNone/>
            </a:pPr>
            <a:r>
              <a:rPr lang="en-US" sz="1300" dirty="0">
                <a:solidFill>
                  <a:srgbClr val="595857"/>
                </a:solidFill>
                <a:latin typeface="Arial" pitchFamily="34" charset="0"/>
                <a:ea typeface="Arial" pitchFamily="34" charset="-122"/>
                <a:cs typeface="Arial" pitchFamily="34" charset="-120"/>
              </a:rPr>
              <a:t>Approve feasibility only; compare rerouting with a new bay.</a:t>
            </a:r>
            <a:endParaRPr lang="en-US" sz="1300" dirty="0"/>
          </a:p>
        </p:txBody>
      </p:sp>
      <p:sp>
        <p:nvSpPr>
          <p:cNvPr id="47" name="sd-tabs-hint"/>
          <p:cNvSpPr/>
          <p:nvPr/>
        </p:nvSpPr>
        <p:spPr>
          <a:xfrm>
            <a:off x="7200900" y="1220724"/>
            <a:ext cx="1333500" cy="243840"/>
          </a:xfrm>
          <a:prstGeom prst="rect">
            <a:avLst/>
          </a:prstGeom>
          <a:noFill/>
          <a:ln/>
        </p:spPr>
        <p:txBody>
          <a:bodyPr wrap="square" lIns="0" tIns="0" rIns="0" bIns="0" rtlCol="0" anchor="t">
            <a:normAutofit/>
          </a:bodyPr>
          <a:lstStyle/>
          <a:p>
            <a:pPr algn="r" indent="0" marL="0">
              <a:lnSpc>
                <a:spcPts val="1400"/>
              </a:lnSpc>
              <a:buNone/>
            </a:pPr>
            <a:r>
              <a:rPr lang="en-US" sz="1200" b="1" dirty="0">
                <a:solidFill>
                  <a:srgbClr val="595857"/>
                </a:solidFill>
                <a:latin typeface="Arial" pitchFamily="34" charset="0"/>
                <a:ea typeface="Arial" pitchFamily="34" charset="-122"/>
                <a:cs typeface="Arial" pitchFamily="34" charset="-120"/>
              </a:rPr>
              <a:t>Click a tab</a:t>
            </a:r>
            <a:endParaRPr lang="en-US" sz="1200" dirty="0"/>
          </a:p>
        </p:txBody>
      </p:sp>
      <p:sp>
        <p:nvSpPr>
          <p:cNvPr id="48" name="sd-footer-1"/>
          <p:cNvSpPr/>
          <p:nvPr/>
        </p:nvSpPr>
        <p:spPr>
          <a:xfrm>
            <a:off x="609600" y="4819650"/>
            <a:ext cx="7924800" cy="0"/>
          </a:xfrm>
          <a:prstGeom prst="line">
            <a:avLst/>
          </a:prstGeom>
          <a:noFill/>
          <a:ln w="9525">
            <a:solidFill>
              <a:srgbClr val="D2D1CE"/>
            </a:solidFill>
            <a:prstDash val="solid"/>
          </a:ln>
        </p:spPr>
      </p:sp>
      <p:sp>
        <p:nvSpPr>
          <p:cNvPr id="49" name="sd-source"/>
          <p:cNvSpPr/>
          <p:nvPr/>
        </p:nvSpPr>
        <p:spPr>
          <a:xfrm>
            <a:off x="609600" y="4848225"/>
            <a:ext cx="5905500" cy="275273"/>
          </a:xfrm>
          <a:prstGeom prst="rect">
            <a:avLst/>
          </a:prstGeom>
          <a:noFill/>
          <a:ln/>
        </p:spPr>
        <p:txBody>
          <a:bodyPr wrap="square" lIns="0" tIns="0" rIns="0" bIns="0" rtlCol="0" anchor="t"/>
          <a:lstStyle/>
          <a:p>
            <a:pPr algn="l" indent="0" marL="0">
              <a:buNone/>
            </a:pPr>
            <a:r>
              <a:rPr lang="en-US" sz="1300" dirty="0">
                <a:solidFill>
                  <a:srgbClr val="595857"/>
                </a:solidFill>
                <a:latin typeface="Arial" pitchFamily="34" charset="0"/>
                <a:ea typeface="Arial" pitchFamily="34" charset="-122"/>
                <a:cs typeface="Arial" pitchFamily="34" charset="-120"/>
              </a:rPr>
              <a:t>Source: Fictional company and illustrative data. Q3 2026 operating review.</a:t>
            </a:r>
            <a:endParaRPr lang="en-US" sz="1300" dirty="0"/>
          </a:p>
        </p:txBody>
      </p:sp>
      <p:sp>
        <p:nvSpPr>
          <p:cNvPr id="51" name="sd-folio-ground"/>
          <p:cNvSpPr/>
          <p:nvPr/>
        </p:nvSpPr>
        <p:spPr>
          <a:xfrm>
            <a:off x="8191500" y="4991100"/>
            <a:ext cx="571500" cy="152400"/>
          </a:xfrm>
          <a:prstGeom prst="rect">
            <a:avLst/>
          </a:prstGeom>
          <a:solidFill>
            <a:schemeClr val="bg1"/>
          </a:solidFill>
          <a:ln w="12700">
            <a:solidFill>
              <a:schemeClr val="bg1"/>
            </a:solidFill>
            <a:prstDash val="solid"/>
          </a:ln>
        </p:spPr>
      </p:sp>
      <p:sp>
        <p:nvSpPr>
          <p:cNvPr id="54" name="Slide Number Placeholder 0"/>
          <p:cNvSpPr>
            <a:spLocks noGrp="1"/>
          </p:cNvSpPr>
          <p:nvPr>
            <p:ph type="sldNum" sz="quarter" idx="4294967295"/>
          </p:nvPr>
        </p:nvSpPr>
        <p:spPr>
          <a:xfrm>
            <a:off x="8191500" y="4991100"/>
            <a:ext cx="571500" cy="152400"/>
          </a:xfrm>
          <a:prstGeom prst="rect">
            <a:avLst/>
          </a:prstGeom>
          <a:extLst>
            <a:ext uri="{C572A759-6A51-4108-AA02-DFA0A04FC94B}">
              <ma14:wrappingTextBoxFlag xmlns:ma14="http://schemas.microsoft.com/office/mac/drawingml/2011/main" val="0"/>
            </a:ext>
          </a:extLst>
        </p:spPr>
        <p:txBody>
          <a:bodyPr lIns="0" tIns="0" rIns="0" bIns="0" anchor="t"/>
          <a:lstStyle>
            <a:lvl1pPr>
              <a:defRPr sz="900">
                <a:solidFill>
                  <a:srgbClr val="595857"/>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transition xmlns:p14="http://schemas.microsoft.com/office/powerpoint/2010/main" spd="med" p14:dur="550">
    <p:fade/>
  </p:transition>
  <p:timing>
    <p:tnLst>
      <p:par>
        <p:cTn id="1" dur="indefinite" restart="never" nodeType="tmRoot">
          <p:childTnLst>
            <p:seq concurrent="1" nextAc="seek">
              <p:cTn id="3" restart="whenNotActive" fill="hold" evtFilter="cancelBubble" nodeType="interactiveSeq">
                <p:stCondLst>
                  <p:cond evt="onClick" delay="0">
                    <p:tgtEl>
                      <p:spTgt spid="10"/>
                    </p:tgtEl>
                  </p:cond>
                </p:stCondLst>
                <p:endSync evt="end" delay="0">
                  <p:rtn val="all"/>
                </p:endSync>
                <p:childTnLst>
                  <p:par>
                    <p:cTn id="4" fill="hold">
                      <p:stCondLst>
                        <p:cond delay="0"/>
                      </p:stCondLst>
                      <p:childTnLst>
                        <p:par>
                          <p:cTn id="5" fill="hold">
                            <p:stCondLst>
                              <p:cond delay="0"/>
                            </p:stCondLst>
                            <p:childTnLst>
                              <p:par>
                                <p:cTn id="6" presetID="10" presetClass="exit" presetSubtype="0" fill="hold" grpId="0" nodeType="clickEffect">
                                  <p:stCondLst>
                                    <p:cond delay="0"/>
                                  </p:stCondLst>
                                  <p:childTnLst>
                                    <p:animEffect transition="out" filter="fade">
                                      <p:cBhvr>
                                        <p:cTn id="7" dur="350"/>
                                        <p:tgtEl>
                                          <p:spTgt spid="5"/>
                                        </p:tgtEl>
                                      </p:cBhvr>
                                    </p:animEffect>
                                    <p:set>
                                      <p:cBhvr>
                                        <p:cTn id="8" dur="1" fill="hold">
                                          <p:stCondLst>
                                            <p:cond delay="499"/>
                                          </p:stCondLst>
                                        </p:cTn>
                                        <p:tgtEl>
                                          <p:spTgt spid="5"/>
                                        </p:tgtEl>
                                        <p:attrNameLst>
                                          <p:attrName>style.visibility</p:attrName>
                                        </p:attrNameLst>
                                      </p:cBhvr>
                                      <p:to>
                                        <p:strVal val="hidden"/>
                                      </p:to>
                                    </p:set>
                                  </p:childTnLst>
                                </p:cTn>
                              </p:par>
                              <p:par>
                                <p:cTn id="9" presetID="10" presetClass="exit" presetSubtype="0" fill="hold" grpId="0" nodeType="withEffect">
                                  <p:stCondLst>
                                    <p:cond delay="0"/>
                                  </p:stCondLst>
                                  <p:childTnLst>
                                    <p:animEffect transition="out" filter="fade">
                                      <p:cBhvr>
                                        <p:cTn id="10" dur="350"/>
                                        <p:tgtEl>
                                          <p:spTgt spid="6"/>
                                        </p:tgtEl>
                                      </p:cBhvr>
                                    </p:animEffect>
                                    <p:set>
                                      <p:cBhvr>
                                        <p:cTn id="11" dur="1" fill="hold">
                                          <p:stCondLst>
                                            <p:cond delay="499"/>
                                          </p:stCondLst>
                                        </p:cTn>
                                        <p:tgtEl>
                                          <p:spTgt spid="6"/>
                                        </p:tgtEl>
                                        <p:attrNameLst>
                                          <p:attrName>style.visibility</p:attrName>
                                        </p:attrNameLst>
                                      </p:cBhvr>
                                      <p:to>
                                        <p:strVal val="hidden"/>
                                      </p:to>
                                    </p:set>
                                  </p:childTnLst>
                                </p:cTn>
                              </p:par>
                              <p:par>
                                <p:cTn id="12" presetID="10" presetClass="exit" presetSubtype="0" fill="hold" grpId="0" nodeType="withEffect">
                                  <p:stCondLst>
                                    <p:cond delay="0"/>
                                  </p:stCondLst>
                                  <p:childTnLst>
                                    <p:animEffect transition="out" filter="fade">
                                      <p:cBhvr>
                                        <p:cTn id="13" dur="350"/>
                                        <p:tgtEl>
                                          <p:spTgt spid="7"/>
                                        </p:tgtEl>
                                      </p:cBhvr>
                                    </p:animEffect>
                                    <p:set>
                                      <p:cBhvr>
                                        <p:cTn id="14" dur="1" fill="hold">
                                          <p:stCondLst>
                                            <p:cond delay="499"/>
                                          </p:stCondLst>
                                        </p:cTn>
                                        <p:tgtEl>
                                          <p:spTgt spid="7"/>
                                        </p:tgtEl>
                                        <p:attrNameLst>
                                          <p:attrName>style.visibility</p:attrName>
                                        </p:attrNameLst>
                                      </p:cBhvr>
                                      <p:to>
                                        <p:strVal val="hidden"/>
                                      </p:to>
                                    </p:set>
                                  </p:childTnLst>
                                </p:cTn>
                              </p:par>
                              <p:par>
                                <p:cTn id="15" presetID="10" presetClass="exit" presetSubtype="0" fill="hold" grpId="0" nodeType="withEffect">
                                  <p:stCondLst>
                                    <p:cond delay="0"/>
                                  </p:stCondLst>
                                  <p:childTnLst>
                                    <p:animEffect transition="out" filter="fade">
                                      <p:cBhvr>
                                        <p:cTn id="16" dur="350"/>
                                        <p:tgtEl>
                                          <p:spTgt spid="8"/>
                                        </p:tgtEl>
                                      </p:cBhvr>
                                    </p:animEffect>
                                    <p:set>
                                      <p:cBhvr>
                                        <p:cTn id="17" dur="1" fill="hold">
                                          <p:stCondLst>
                                            <p:cond delay="499"/>
                                          </p:stCondLst>
                                        </p:cTn>
                                        <p:tgtEl>
                                          <p:spTgt spid="8"/>
                                        </p:tgtEl>
                                        <p:attrNameLst>
                                          <p:attrName>style.visibility</p:attrName>
                                        </p:attrNameLst>
                                      </p:cBhvr>
                                      <p:to>
                                        <p:strVal val="hidden"/>
                                      </p:to>
                                    </p:set>
                                  </p:childTnLst>
                                </p:cTn>
                              </p:par>
                              <p:par>
                                <p:cTn id="18" presetID="10" presetClass="exit" presetSubtype="0" fill="hold" grpId="0" nodeType="withEffect">
                                  <p:stCondLst>
                                    <p:cond delay="0"/>
                                  </p:stCondLst>
                                  <p:childTnLst>
                                    <p:animEffect transition="out" filter="fade">
                                      <p:cBhvr>
                                        <p:cTn id="19" dur="350"/>
                                        <p:tgtEl>
                                          <p:spTgt spid="23"/>
                                        </p:tgtEl>
                                      </p:cBhvr>
                                    </p:animEffect>
                                    <p:set>
                                      <p:cBhvr>
                                        <p:cTn id="20" dur="1" fill="hold">
                                          <p:stCondLst>
                                            <p:cond delay="499"/>
                                          </p:stCondLst>
                                        </p:cTn>
                                        <p:tgtEl>
                                          <p:spTgt spid="23"/>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350"/>
                                        <p:tgtEl>
                                          <p:spTgt spid="24"/>
                                        </p:tgtEl>
                                      </p:cBhvr>
                                    </p:animEffect>
                                    <p:set>
                                      <p:cBhvr>
                                        <p:cTn id="23" dur="1" fill="hold">
                                          <p:stCondLst>
                                            <p:cond delay="499"/>
                                          </p:stCondLst>
                                        </p:cTn>
                                        <p:tgtEl>
                                          <p:spTgt spid="24"/>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350"/>
                                        <p:tgtEl>
                                          <p:spTgt spid="25"/>
                                        </p:tgtEl>
                                      </p:cBhvr>
                                    </p:animEffect>
                                    <p:set>
                                      <p:cBhvr>
                                        <p:cTn id="26" dur="1" fill="hold">
                                          <p:stCondLst>
                                            <p:cond delay="499"/>
                                          </p:stCondLst>
                                        </p:cTn>
                                        <p:tgtEl>
                                          <p:spTgt spid="25"/>
                                        </p:tgtEl>
                                        <p:attrNameLst>
                                          <p:attrName>style.visibility</p:attrName>
                                        </p:attrNameLst>
                                      </p:cBhvr>
                                      <p:to>
                                        <p:strVal val="hidden"/>
                                      </p:to>
                                    </p:set>
                                  </p:childTnLst>
                                </p:cTn>
                              </p:par>
                              <p:par>
                                <p:cTn id="27" presetID="10" presetClass="exit" presetSubtype="0" fill="hold" grpId="0" nodeType="withEffect">
                                  <p:stCondLst>
                                    <p:cond delay="0"/>
                                  </p:stCondLst>
                                  <p:childTnLst>
                                    <p:animEffect transition="out" filter="fade">
                                      <p:cBhvr>
                                        <p:cTn id="28" dur="350"/>
                                        <p:tgtEl>
                                          <p:spTgt spid="26"/>
                                        </p:tgtEl>
                                      </p:cBhvr>
                                    </p:animEffect>
                                    <p:set>
                                      <p:cBhvr>
                                        <p:cTn id="29" dur="1" fill="hold">
                                          <p:stCondLst>
                                            <p:cond delay="499"/>
                                          </p:stCondLst>
                                        </p:cTn>
                                        <p:tgtEl>
                                          <p:spTgt spid="26"/>
                                        </p:tgtEl>
                                        <p:attrNameLst>
                                          <p:attrName>style.visibility</p:attrName>
                                        </p:attrNameLst>
                                      </p:cBhvr>
                                      <p:to>
                                        <p:strVal val="hidden"/>
                                      </p:to>
                                    </p:set>
                                  </p:childTnLst>
                                </p:cTn>
                              </p:par>
                              <p:par>
                                <p:cTn id="30" presetID="10" presetClass="exit" presetSubtype="0" fill="hold" grpId="0" nodeType="withEffect">
                                  <p:stCondLst>
                                    <p:cond delay="0"/>
                                  </p:stCondLst>
                                  <p:childTnLst>
                                    <p:animEffect transition="out" filter="fade">
                                      <p:cBhvr>
                                        <p:cTn id="31" dur="350"/>
                                        <p:tgtEl>
                                          <p:spTgt spid="27"/>
                                        </p:tgtEl>
                                      </p:cBhvr>
                                    </p:animEffect>
                                    <p:set>
                                      <p:cBhvr>
                                        <p:cTn id="32" dur="1" fill="hold">
                                          <p:stCondLst>
                                            <p:cond delay="499"/>
                                          </p:stCondLst>
                                        </p:cTn>
                                        <p:tgtEl>
                                          <p:spTgt spid="27"/>
                                        </p:tgtEl>
                                        <p:attrNameLst>
                                          <p:attrName>style.visibility</p:attrName>
                                        </p:attrNameLst>
                                      </p:cBhvr>
                                      <p:to>
                                        <p:strVal val="hidden"/>
                                      </p:to>
                                    </p:set>
                                  </p:childTnLst>
                                </p:cTn>
                              </p:par>
                              <p:par>
                                <p:cTn id="33" presetID="10" presetClass="exit" presetSubtype="0" fill="hold" grpId="0" nodeType="withEffect">
                                  <p:stCondLst>
                                    <p:cond delay="0"/>
                                  </p:stCondLst>
                                  <p:childTnLst>
                                    <p:animEffect transition="out" filter="fade">
                                      <p:cBhvr>
                                        <p:cTn id="34" dur="350"/>
                                        <p:tgtEl>
                                          <p:spTgt spid="28"/>
                                        </p:tgtEl>
                                      </p:cBhvr>
                                    </p:animEffect>
                                    <p:set>
                                      <p:cBhvr>
                                        <p:cTn id="35" dur="1" fill="hold">
                                          <p:stCondLst>
                                            <p:cond delay="499"/>
                                          </p:stCondLst>
                                        </p:cTn>
                                        <p:tgtEl>
                                          <p:spTgt spid="28"/>
                                        </p:tgtEl>
                                        <p:attrNameLst>
                                          <p:attrName>style.visibility</p:attrName>
                                        </p:attrNameLst>
                                      </p:cBhvr>
                                      <p:to>
                                        <p:strVal val="hidden"/>
                                      </p:to>
                                    </p:set>
                                  </p:childTnLst>
                                </p:cTn>
                              </p:par>
                              <p:par>
                                <p:cTn id="36" presetID="10" presetClass="exit" presetSubtype="0" fill="hold" grpId="0" nodeType="withEffect">
                                  <p:stCondLst>
                                    <p:cond delay="0"/>
                                  </p:stCondLst>
                                  <p:childTnLst>
                                    <p:animEffect transition="out" filter="fade">
                                      <p:cBhvr>
                                        <p:cTn id="37" dur="350"/>
                                        <p:tgtEl>
                                          <p:spTgt spid="29"/>
                                        </p:tgtEl>
                                      </p:cBhvr>
                                    </p:animEffect>
                                    <p:set>
                                      <p:cBhvr>
                                        <p:cTn id="38" dur="1" fill="hold">
                                          <p:stCondLst>
                                            <p:cond delay="499"/>
                                          </p:stCondLst>
                                        </p:cTn>
                                        <p:tgtEl>
                                          <p:spTgt spid="29"/>
                                        </p:tgtEl>
                                        <p:attrNameLst>
                                          <p:attrName>style.visibility</p:attrName>
                                        </p:attrNameLst>
                                      </p:cBhvr>
                                      <p:to>
                                        <p:strVal val="hidden"/>
                                      </p:to>
                                    </p:set>
                                  </p:childTnLst>
                                </p:cTn>
                              </p:par>
                              <p:par>
                                <p:cTn id="39" presetID="10" presetClass="exit" presetSubtype="0" fill="hold" grpId="0" nodeType="withEffect">
                                  <p:stCondLst>
                                    <p:cond delay="0"/>
                                  </p:stCondLst>
                                  <p:childTnLst>
                                    <p:animEffect transition="out" filter="fade">
                                      <p:cBhvr>
                                        <p:cTn id="40" dur="350"/>
                                        <p:tgtEl>
                                          <p:spTgt spid="30"/>
                                        </p:tgtEl>
                                      </p:cBhvr>
                                    </p:animEffect>
                                    <p:set>
                                      <p:cBhvr>
                                        <p:cTn id="41" dur="1" fill="hold">
                                          <p:stCondLst>
                                            <p:cond delay="499"/>
                                          </p:stCondLst>
                                        </p:cTn>
                                        <p:tgtEl>
                                          <p:spTgt spid="30"/>
                                        </p:tgtEl>
                                        <p:attrNameLst>
                                          <p:attrName>style.visibility</p:attrName>
                                        </p:attrNameLst>
                                      </p:cBhvr>
                                      <p:to>
                                        <p:strVal val="hidden"/>
                                      </p:to>
                                    </p:set>
                                  </p:childTnLst>
                                </p:cTn>
                              </p:par>
                              <p:par>
                                <p:cTn id="42" presetID="10" presetClass="exit" presetSubtype="0" fill="hold" grpId="0" nodeType="withEffect">
                                  <p:stCondLst>
                                    <p:cond delay="0"/>
                                  </p:stCondLst>
                                  <p:childTnLst>
                                    <p:animEffect transition="out" filter="fade">
                                      <p:cBhvr>
                                        <p:cTn id="43" dur="350"/>
                                        <p:tgtEl>
                                          <p:spTgt spid="31"/>
                                        </p:tgtEl>
                                      </p:cBhvr>
                                    </p:animEffect>
                                    <p:set>
                                      <p:cBhvr>
                                        <p:cTn id="44" dur="1" fill="hold">
                                          <p:stCondLst>
                                            <p:cond delay="499"/>
                                          </p:stCondLst>
                                        </p:cTn>
                                        <p:tgtEl>
                                          <p:spTgt spid="31"/>
                                        </p:tgtEl>
                                        <p:attrNameLst>
                                          <p:attrName>style.visibility</p:attrName>
                                        </p:attrNameLst>
                                      </p:cBhvr>
                                      <p:to>
                                        <p:strVal val="hidden"/>
                                      </p:to>
                                    </p:set>
                                  </p:childTnLst>
                                </p:cTn>
                              </p:par>
                              <p:par>
                                <p:cTn id="45" presetID="10" presetClass="exit" presetSubtype="0" fill="hold" grpId="0" nodeType="withEffect">
                                  <p:stCondLst>
                                    <p:cond delay="0"/>
                                  </p:stCondLst>
                                  <p:childTnLst>
                                    <p:animEffect transition="out" filter="fade">
                                      <p:cBhvr>
                                        <p:cTn id="46" dur="350"/>
                                        <p:tgtEl>
                                          <p:spTgt spid="32"/>
                                        </p:tgtEl>
                                      </p:cBhvr>
                                    </p:animEffect>
                                    <p:set>
                                      <p:cBhvr>
                                        <p:cTn id="47" dur="1" fill="hold">
                                          <p:stCondLst>
                                            <p:cond delay="499"/>
                                          </p:stCondLst>
                                        </p:cTn>
                                        <p:tgtEl>
                                          <p:spTgt spid="32"/>
                                        </p:tgtEl>
                                        <p:attrNameLst>
                                          <p:attrName>style.visibility</p:attrName>
                                        </p:attrNameLst>
                                      </p:cBhvr>
                                      <p:to>
                                        <p:strVal val="hidden"/>
                                      </p:to>
                                    </p:set>
                                  </p:childTnLst>
                                </p:cTn>
                              </p:par>
                              <p:par>
                                <p:cTn id="48" presetID="10" presetClass="exit" presetSubtype="0" fill="hold" grpId="0" nodeType="withEffect">
                                  <p:stCondLst>
                                    <p:cond delay="0"/>
                                  </p:stCondLst>
                                  <p:childTnLst>
                                    <p:animEffect transition="out" filter="fade">
                                      <p:cBhvr>
                                        <p:cTn id="49" dur="350"/>
                                        <p:tgtEl>
                                          <p:spTgt spid="33"/>
                                        </p:tgtEl>
                                      </p:cBhvr>
                                    </p:animEffect>
                                    <p:set>
                                      <p:cBhvr>
                                        <p:cTn id="50" dur="1" fill="hold">
                                          <p:stCondLst>
                                            <p:cond delay="499"/>
                                          </p:stCondLst>
                                        </p:cTn>
                                        <p:tgtEl>
                                          <p:spTgt spid="33"/>
                                        </p:tgtEl>
                                        <p:attrNameLst>
                                          <p:attrName>style.visibility</p:attrName>
                                        </p:attrNameLst>
                                      </p:cBhvr>
                                      <p:to>
                                        <p:strVal val="hidden"/>
                                      </p:to>
                                    </p:set>
                                  </p:childTnLst>
                                </p:cTn>
                              </p:par>
                              <p:par>
                                <p:cTn id="51" presetID="10" presetClass="exit" presetSubtype="0" fill="hold" grpId="0" nodeType="withEffect">
                                  <p:stCondLst>
                                    <p:cond delay="0"/>
                                  </p:stCondLst>
                                  <p:childTnLst>
                                    <p:animEffect transition="out" filter="fade">
                                      <p:cBhvr>
                                        <p:cTn id="52" dur="350"/>
                                        <p:tgtEl>
                                          <p:spTgt spid="34"/>
                                        </p:tgtEl>
                                      </p:cBhvr>
                                    </p:animEffect>
                                    <p:set>
                                      <p:cBhvr>
                                        <p:cTn id="53" dur="1" fill="hold">
                                          <p:stCondLst>
                                            <p:cond delay="499"/>
                                          </p:stCondLst>
                                        </p:cTn>
                                        <p:tgtEl>
                                          <p:spTgt spid="34"/>
                                        </p:tgtEl>
                                        <p:attrNameLst>
                                          <p:attrName>style.visibility</p:attrName>
                                        </p:attrNameLst>
                                      </p:cBhvr>
                                      <p:to>
                                        <p:strVal val="hidden"/>
                                      </p:to>
                                    </p:set>
                                  </p:childTnLst>
                                </p:cTn>
                              </p:par>
                              <p:par>
                                <p:cTn id="54" presetID="10" presetClass="exit" presetSubtype="0" fill="hold" grpId="0" nodeType="withEffect">
                                  <p:stCondLst>
                                    <p:cond delay="0"/>
                                  </p:stCondLst>
                                  <p:childTnLst>
                                    <p:animEffect transition="out" filter="fade">
                                      <p:cBhvr>
                                        <p:cTn id="55" dur="350"/>
                                        <p:tgtEl>
                                          <p:spTgt spid="35"/>
                                        </p:tgtEl>
                                      </p:cBhvr>
                                    </p:animEffect>
                                    <p:set>
                                      <p:cBhvr>
                                        <p:cTn id="56" dur="1" fill="hold">
                                          <p:stCondLst>
                                            <p:cond delay="499"/>
                                          </p:stCondLst>
                                        </p:cTn>
                                        <p:tgtEl>
                                          <p:spTgt spid="35"/>
                                        </p:tgtEl>
                                        <p:attrNameLst>
                                          <p:attrName>style.visibility</p:attrName>
                                        </p:attrNameLst>
                                      </p:cBhvr>
                                      <p:to>
                                        <p:strVal val="hidden"/>
                                      </p:to>
                                    </p:set>
                                  </p:childTnLst>
                                </p:cTn>
                              </p:par>
                              <p:par>
                                <p:cTn id="57" presetID="10" presetClass="exit" presetSubtype="0" fill="hold" grpId="0" nodeType="withEffect">
                                  <p:stCondLst>
                                    <p:cond delay="0"/>
                                  </p:stCondLst>
                                  <p:childTnLst>
                                    <p:animEffect transition="out" filter="fade">
                                      <p:cBhvr>
                                        <p:cTn id="58" dur="350"/>
                                        <p:tgtEl>
                                          <p:spTgt spid="36"/>
                                        </p:tgtEl>
                                      </p:cBhvr>
                                    </p:animEffect>
                                    <p:set>
                                      <p:cBhvr>
                                        <p:cTn id="59" dur="1" fill="hold">
                                          <p:stCondLst>
                                            <p:cond delay="499"/>
                                          </p:stCondLst>
                                        </p:cTn>
                                        <p:tgtEl>
                                          <p:spTgt spid="36"/>
                                        </p:tgtEl>
                                        <p:attrNameLst>
                                          <p:attrName>style.visibility</p:attrName>
                                        </p:attrNameLst>
                                      </p:cBhvr>
                                      <p:to>
                                        <p:strVal val="hidden"/>
                                      </p:to>
                                    </p:set>
                                  </p:childTnLst>
                                </p:cTn>
                              </p:par>
                              <p:par>
                                <p:cTn id="60" presetID="10" presetClass="exit" presetSubtype="0" fill="hold" grpId="0" nodeType="withEffect">
                                  <p:stCondLst>
                                    <p:cond delay="0"/>
                                  </p:stCondLst>
                                  <p:childTnLst>
                                    <p:animEffect transition="out" filter="fade">
                                      <p:cBhvr>
                                        <p:cTn id="61" dur="350"/>
                                        <p:tgtEl>
                                          <p:spTgt spid="37"/>
                                        </p:tgtEl>
                                      </p:cBhvr>
                                    </p:animEffect>
                                    <p:set>
                                      <p:cBhvr>
                                        <p:cTn id="62" dur="1" fill="hold">
                                          <p:stCondLst>
                                            <p:cond delay="499"/>
                                          </p:stCondLst>
                                        </p:cTn>
                                        <p:tgtEl>
                                          <p:spTgt spid="37"/>
                                        </p:tgtEl>
                                        <p:attrNameLst>
                                          <p:attrName>style.visibility</p:attrName>
                                        </p:attrNameLst>
                                      </p:cBhvr>
                                      <p:to>
                                        <p:strVal val="hidden"/>
                                      </p:to>
                                    </p:set>
                                  </p:childTnLst>
                                </p:cTn>
                              </p:par>
                              <p:par>
                                <p:cTn id="63" presetID="10" presetClass="exit" presetSubtype="0" fill="hold" grpId="0" nodeType="withEffect">
                                  <p:stCondLst>
                                    <p:cond delay="0"/>
                                  </p:stCondLst>
                                  <p:childTnLst>
                                    <p:animEffect transition="out" filter="fade">
                                      <p:cBhvr>
                                        <p:cTn id="64" dur="350"/>
                                        <p:tgtEl>
                                          <p:spTgt spid="38"/>
                                        </p:tgtEl>
                                      </p:cBhvr>
                                    </p:animEffect>
                                    <p:set>
                                      <p:cBhvr>
                                        <p:cTn id="65" dur="1" fill="hold">
                                          <p:stCondLst>
                                            <p:cond delay="499"/>
                                          </p:stCondLst>
                                        </p:cTn>
                                        <p:tgtEl>
                                          <p:spTgt spid="38"/>
                                        </p:tgtEl>
                                        <p:attrNameLst>
                                          <p:attrName>style.visibility</p:attrName>
                                        </p:attrNameLst>
                                      </p:cBhvr>
                                      <p:to>
                                        <p:strVal val="hidden"/>
                                      </p:to>
                                    </p:set>
                                  </p:childTnLst>
                                </p:cTn>
                              </p:par>
                              <p:par>
                                <p:cTn id="66" presetID="10" presetClass="exit" presetSubtype="0" fill="hold" grpId="0" nodeType="withEffect">
                                  <p:stCondLst>
                                    <p:cond delay="0"/>
                                  </p:stCondLst>
                                  <p:childTnLst>
                                    <p:animEffect transition="out" filter="fade">
                                      <p:cBhvr>
                                        <p:cTn id="67" dur="350"/>
                                        <p:tgtEl>
                                          <p:spTgt spid="39"/>
                                        </p:tgtEl>
                                      </p:cBhvr>
                                    </p:animEffect>
                                    <p:set>
                                      <p:cBhvr>
                                        <p:cTn id="68" dur="1" fill="hold">
                                          <p:stCondLst>
                                            <p:cond delay="499"/>
                                          </p:stCondLst>
                                        </p:cTn>
                                        <p:tgtEl>
                                          <p:spTgt spid="39"/>
                                        </p:tgtEl>
                                        <p:attrNameLst>
                                          <p:attrName>style.visibility</p:attrName>
                                        </p:attrNameLst>
                                      </p:cBhvr>
                                      <p:to>
                                        <p:strVal val="hidden"/>
                                      </p:to>
                                    </p:set>
                                  </p:childTnLst>
                                </p:cTn>
                              </p:par>
                              <p:par>
                                <p:cTn id="69" presetID="10" presetClass="exit" presetSubtype="0" fill="hold" grpId="0" nodeType="withEffect">
                                  <p:stCondLst>
                                    <p:cond delay="0"/>
                                  </p:stCondLst>
                                  <p:childTnLst>
                                    <p:animEffect transition="out" filter="fade">
                                      <p:cBhvr>
                                        <p:cTn id="70" dur="350"/>
                                        <p:tgtEl>
                                          <p:spTgt spid="40"/>
                                        </p:tgtEl>
                                      </p:cBhvr>
                                    </p:animEffect>
                                    <p:set>
                                      <p:cBhvr>
                                        <p:cTn id="71" dur="1" fill="hold">
                                          <p:stCondLst>
                                            <p:cond delay="499"/>
                                          </p:stCondLst>
                                        </p:cTn>
                                        <p:tgtEl>
                                          <p:spTgt spid="40"/>
                                        </p:tgtEl>
                                        <p:attrNameLst>
                                          <p:attrName>style.visibility</p:attrName>
                                        </p:attrNameLst>
                                      </p:cBhvr>
                                      <p:to>
                                        <p:strVal val="hidden"/>
                                      </p:to>
                                    </p:set>
                                  </p:childTnLst>
                                </p:cTn>
                              </p:par>
                              <p:par>
                                <p:cTn id="72" presetID="10" presetClass="exit" presetSubtype="0" fill="hold" grpId="0" nodeType="withEffect">
                                  <p:stCondLst>
                                    <p:cond delay="0"/>
                                  </p:stCondLst>
                                  <p:childTnLst>
                                    <p:animEffect transition="out" filter="fade">
                                      <p:cBhvr>
                                        <p:cTn id="73" dur="350"/>
                                        <p:tgtEl>
                                          <p:spTgt spid="41"/>
                                        </p:tgtEl>
                                      </p:cBhvr>
                                    </p:animEffect>
                                    <p:set>
                                      <p:cBhvr>
                                        <p:cTn id="74" dur="1" fill="hold">
                                          <p:stCondLst>
                                            <p:cond delay="499"/>
                                          </p:stCondLst>
                                        </p:cTn>
                                        <p:tgtEl>
                                          <p:spTgt spid="41"/>
                                        </p:tgtEl>
                                        <p:attrNameLst>
                                          <p:attrName>style.visibility</p:attrName>
                                        </p:attrNameLst>
                                      </p:cBhvr>
                                      <p:to>
                                        <p:strVal val="hidden"/>
                                      </p:to>
                                    </p:set>
                                  </p:childTnLst>
                                </p:cTn>
                              </p:par>
                              <p:par>
                                <p:cTn id="75" presetID="10" presetClass="exit" presetSubtype="0" fill="hold" grpId="0" nodeType="withEffect">
                                  <p:stCondLst>
                                    <p:cond delay="0"/>
                                  </p:stCondLst>
                                  <p:childTnLst>
                                    <p:animEffect transition="out" filter="fade">
                                      <p:cBhvr>
                                        <p:cTn id="76" dur="350"/>
                                        <p:tgtEl>
                                          <p:spTgt spid="42"/>
                                        </p:tgtEl>
                                      </p:cBhvr>
                                    </p:animEffect>
                                    <p:set>
                                      <p:cBhvr>
                                        <p:cTn id="77" dur="1" fill="hold">
                                          <p:stCondLst>
                                            <p:cond delay="499"/>
                                          </p:stCondLst>
                                        </p:cTn>
                                        <p:tgtEl>
                                          <p:spTgt spid="42"/>
                                        </p:tgtEl>
                                        <p:attrNameLst>
                                          <p:attrName>style.visibility</p:attrName>
                                        </p:attrNameLst>
                                      </p:cBhvr>
                                      <p:to>
                                        <p:strVal val="hidden"/>
                                      </p:to>
                                    </p:set>
                                  </p:childTnLst>
                                </p:cTn>
                              </p:par>
                              <p:par>
                                <p:cTn id="78" presetID="10" presetClass="exit" presetSubtype="0" fill="hold" grpId="0" nodeType="withEffect">
                                  <p:stCondLst>
                                    <p:cond delay="0"/>
                                  </p:stCondLst>
                                  <p:childTnLst>
                                    <p:animEffect transition="out" filter="fade">
                                      <p:cBhvr>
                                        <p:cTn id="79" dur="350"/>
                                        <p:tgtEl>
                                          <p:spTgt spid="43"/>
                                        </p:tgtEl>
                                      </p:cBhvr>
                                    </p:animEffect>
                                    <p:set>
                                      <p:cBhvr>
                                        <p:cTn id="80" dur="1" fill="hold">
                                          <p:stCondLst>
                                            <p:cond delay="499"/>
                                          </p:stCondLst>
                                        </p:cTn>
                                        <p:tgtEl>
                                          <p:spTgt spid="43"/>
                                        </p:tgtEl>
                                        <p:attrNameLst>
                                          <p:attrName>style.visibility</p:attrName>
                                        </p:attrNameLst>
                                      </p:cBhvr>
                                      <p:to>
                                        <p:strVal val="hidden"/>
                                      </p:to>
                                    </p:set>
                                  </p:childTnLst>
                                </p:cTn>
                              </p:par>
                              <p:par>
                                <p:cTn id="81" presetID="10" presetClass="exit" presetSubtype="0" fill="hold" grpId="0" nodeType="withEffect">
                                  <p:stCondLst>
                                    <p:cond delay="0"/>
                                  </p:stCondLst>
                                  <p:childTnLst>
                                    <p:animEffect transition="out" filter="fade">
                                      <p:cBhvr>
                                        <p:cTn id="82" dur="350"/>
                                        <p:tgtEl>
                                          <p:spTgt spid="44"/>
                                        </p:tgtEl>
                                      </p:cBhvr>
                                    </p:animEffect>
                                    <p:set>
                                      <p:cBhvr>
                                        <p:cTn id="83" dur="1" fill="hold">
                                          <p:stCondLst>
                                            <p:cond delay="499"/>
                                          </p:stCondLst>
                                        </p:cTn>
                                        <p:tgtEl>
                                          <p:spTgt spid="44"/>
                                        </p:tgtEl>
                                        <p:attrNameLst>
                                          <p:attrName>style.visibility</p:attrName>
                                        </p:attrNameLst>
                                      </p:cBhvr>
                                      <p:to>
                                        <p:strVal val="hidden"/>
                                      </p:to>
                                    </p:set>
                                  </p:childTnLst>
                                </p:cTn>
                              </p:par>
                              <p:par>
                                <p:cTn id="84" presetID="10" presetClass="exit" presetSubtype="0" fill="hold" grpId="0" nodeType="withEffect">
                                  <p:stCondLst>
                                    <p:cond delay="0"/>
                                  </p:stCondLst>
                                  <p:childTnLst>
                                    <p:animEffect transition="out" filter="fade">
                                      <p:cBhvr>
                                        <p:cTn id="85" dur="350"/>
                                        <p:tgtEl>
                                          <p:spTgt spid="45"/>
                                        </p:tgtEl>
                                      </p:cBhvr>
                                    </p:animEffect>
                                    <p:set>
                                      <p:cBhvr>
                                        <p:cTn id="86" dur="1" fill="hold">
                                          <p:stCondLst>
                                            <p:cond delay="499"/>
                                          </p:stCondLst>
                                        </p:cTn>
                                        <p:tgtEl>
                                          <p:spTgt spid="45"/>
                                        </p:tgtEl>
                                        <p:attrNameLst>
                                          <p:attrName>style.visibility</p:attrName>
                                        </p:attrNameLst>
                                      </p:cBhvr>
                                      <p:to>
                                        <p:strVal val="hidden"/>
                                      </p:to>
                                    </p:set>
                                  </p:childTnLst>
                                </p:cTn>
                              </p:par>
                              <p:par>
                                <p:cTn id="87" presetID="10" presetClass="exit" presetSubtype="0" fill="hold" grpId="0" nodeType="withEffect">
                                  <p:stCondLst>
                                    <p:cond delay="0"/>
                                  </p:stCondLst>
                                  <p:childTnLst>
                                    <p:animEffect transition="out" filter="fade">
                                      <p:cBhvr>
                                        <p:cTn id="88" dur="350"/>
                                        <p:tgtEl>
                                          <p:spTgt spid="46"/>
                                        </p:tgtEl>
                                      </p:cBhvr>
                                    </p:animEffect>
                                    <p:set>
                                      <p:cBhvr>
                                        <p:cTn id="89" dur="1" fill="hold">
                                          <p:stCondLst>
                                            <p:cond delay="499"/>
                                          </p:stCondLst>
                                        </p:cTn>
                                        <p:tgtEl>
                                          <p:spTgt spid="46"/>
                                        </p:tgtEl>
                                        <p:attrNameLst>
                                          <p:attrName>style.visibility</p:attrName>
                                        </p:attrNameLst>
                                      </p:cBhvr>
                                      <p:to>
                                        <p:strVal val="hidden"/>
                                      </p:to>
                                    </p:set>
                                  </p:childTnLst>
                                </p:cTn>
                              </p:par>
                              <p:par>
                                <p:cTn id="90" presetID="10" presetClass="entr" presetSubtype="0" fill="hold" grpId="0" nodeType="withEffect">
                                  <p:stCondLst>
                                    <p:cond delay="0"/>
                                  </p:stCondLst>
                                  <p:childTnLst>
                                    <p:set>
                                      <p:cBhvr>
                                        <p:cTn id="91" dur="1" fill="hold">
                                          <p:stCondLst>
                                            <p:cond delay="0"/>
                                          </p:stCondLst>
                                        </p:cTn>
                                        <p:tgtEl>
                                          <p:spTgt spid="4"/>
                                        </p:tgtEl>
                                        <p:attrNameLst>
                                          <p:attrName>style.visibility</p:attrName>
                                        </p:attrNameLst>
                                      </p:cBhvr>
                                      <p:to>
                                        <p:strVal val="visible"/>
                                      </p:to>
                                    </p:set>
                                    <p:animEffect transition="in" filter="fade">
                                      <p:cBhvr>
                                        <p:cTn id="92" dur="350"/>
                                        <p:tgtEl>
                                          <p:spTgt spid="4"/>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350"/>
                                        <p:tgtEl>
                                          <p:spTgt spid="15"/>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350"/>
                                        <p:tgtEl>
                                          <p:spTgt spid="16"/>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350"/>
                                        <p:tgtEl>
                                          <p:spTgt spid="17"/>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350"/>
                                        <p:tgtEl>
                                          <p:spTgt spid="18"/>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350"/>
                                        <p:tgtEl>
                                          <p:spTgt spid="19"/>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20"/>
                                        </p:tgtEl>
                                        <p:attrNameLst>
                                          <p:attrName>style.visibility</p:attrName>
                                        </p:attrNameLst>
                                      </p:cBhvr>
                                      <p:to>
                                        <p:strVal val="visible"/>
                                      </p:to>
                                    </p:set>
                                    <p:animEffect transition="in" filter="fade">
                                      <p:cBhvr>
                                        <p:cTn id="110" dur="350"/>
                                        <p:tgtEl>
                                          <p:spTgt spid="20"/>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21"/>
                                        </p:tgtEl>
                                        <p:attrNameLst>
                                          <p:attrName>style.visibility</p:attrName>
                                        </p:attrNameLst>
                                      </p:cBhvr>
                                      <p:to>
                                        <p:strVal val="visible"/>
                                      </p:to>
                                    </p:set>
                                    <p:animEffect transition="in" filter="fade">
                                      <p:cBhvr>
                                        <p:cTn id="113" dur="350"/>
                                        <p:tgtEl>
                                          <p:spTgt spid="21"/>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22"/>
                                        </p:tgtEl>
                                        <p:attrNameLst>
                                          <p:attrName>style.visibility</p:attrName>
                                        </p:attrNameLst>
                                      </p:cBhvr>
                                      <p:to>
                                        <p:strVal val="visible"/>
                                      </p:to>
                                    </p:set>
                                    <p:animEffect transition="in" filter="fade">
                                      <p:cBhvr>
                                        <p:cTn id="116" dur="350"/>
                                        <p:tgtEl>
                                          <p:spTgt spid="22"/>
                                        </p:tgtEl>
                                      </p:cBhvr>
                                    </p:animEffect>
                                  </p:childTnLst>
                                </p:cTn>
                              </p:par>
                            </p:childTnLst>
                          </p:cTn>
                        </p:par>
                      </p:childTnLst>
                    </p:cTn>
                  </p:par>
                </p:childTnLst>
              </p:cTn>
              <p:nextCondLst>
                <p:cond evt="onClick" delay="0">
                  <p:tgtEl>
                    <p:spTgt spid="10"/>
                  </p:tgtEl>
                </p:cond>
              </p:nextCondLst>
            </p:seq>
            <p:seq concurrent="1" nextAc="seek">
              <p:cTn id="117" restart="whenNotActive" fill="hold" evtFilter="cancelBubble" nodeType="interactiveSeq">
                <p:stCondLst>
                  <p:cond evt="onClick" delay="0">
                    <p:tgtEl>
                      <p:spTgt spid="12"/>
                    </p:tgtEl>
                  </p:cond>
                </p:stCondLst>
                <p:endSync evt="end" delay="0">
                  <p:rtn val="all"/>
                </p:endSync>
                <p:childTnLst>
                  <p:par>
                    <p:cTn id="118" fill="hold">
                      <p:stCondLst>
                        <p:cond delay="0"/>
                      </p:stCondLst>
                      <p:childTnLst>
                        <p:par>
                          <p:cTn id="119" fill="hold">
                            <p:stCondLst>
                              <p:cond delay="0"/>
                            </p:stCondLst>
                            <p:childTnLst>
                              <p:par>
                                <p:cTn id="120" presetID="10" presetClass="exit" presetSubtype="0" fill="hold" grpId="1" nodeType="clickEffect">
                                  <p:stCondLst>
                                    <p:cond delay="0"/>
                                  </p:stCondLst>
                                  <p:childTnLst>
                                    <p:animEffect transition="out" filter="fade">
                                      <p:cBhvr>
                                        <p:cTn id="121" dur="350"/>
                                        <p:tgtEl>
                                          <p:spTgt spid="4"/>
                                        </p:tgtEl>
                                      </p:cBhvr>
                                    </p:animEffect>
                                    <p:set>
                                      <p:cBhvr>
                                        <p:cTn id="122" dur="1" fill="hold">
                                          <p:stCondLst>
                                            <p:cond delay="499"/>
                                          </p:stCondLst>
                                        </p:cTn>
                                        <p:tgtEl>
                                          <p:spTgt spid="4"/>
                                        </p:tgtEl>
                                        <p:attrNameLst>
                                          <p:attrName>style.visibility</p:attrName>
                                        </p:attrNameLst>
                                      </p:cBhvr>
                                      <p:to>
                                        <p:strVal val="hidden"/>
                                      </p:to>
                                    </p:set>
                                  </p:childTnLst>
                                </p:cTn>
                              </p:par>
                              <p:par>
                                <p:cTn id="123" presetID="10" presetClass="exit" presetSubtype="0" fill="hold" grpId="1" nodeType="withEffect">
                                  <p:stCondLst>
                                    <p:cond delay="0"/>
                                  </p:stCondLst>
                                  <p:childTnLst>
                                    <p:animEffect transition="out" filter="fade">
                                      <p:cBhvr>
                                        <p:cTn id="124" dur="350"/>
                                        <p:tgtEl>
                                          <p:spTgt spid="6"/>
                                        </p:tgtEl>
                                      </p:cBhvr>
                                    </p:animEffect>
                                    <p:set>
                                      <p:cBhvr>
                                        <p:cTn id="125" dur="1" fill="hold">
                                          <p:stCondLst>
                                            <p:cond delay="499"/>
                                          </p:stCondLst>
                                        </p:cTn>
                                        <p:tgtEl>
                                          <p:spTgt spid="6"/>
                                        </p:tgtEl>
                                        <p:attrNameLst>
                                          <p:attrName>style.visibility</p:attrName>
                                        </p:attrNameLst>
                                      </p:cBhvr>
                                      <p:to>
                                        <p:strVal val="hidden"/>
                                      </p:to>
                                    </p:set>
                                  </p:childTnLst>
                                </p:cTn>
                              </p:par>
                              <p:par>
                                <p:cTn id="126" presetID="10" presetClass="exit" presetSubtype="0" fill="hold" grpId="1" nodeType="withEffect">
                                  <p:stCondLst>
                                    <p:cond delay="0"/>
                                  </p:stCondLst>
                                  <p:childTnLst>
                                    <p:animEffect transition="out" filter="fade">
                                      <p:cBhvr>
                                        <p:cTn id="127" dur="350"/>
                                        <p:tgtEl>
                                          <p:spTgt spid="7"/>
                                        </p:tgtEl>
                                      </p:cBhvr>
                                    </p:animEffect>
                                    <p:set>
                                      <p:cBhvr>
                                        <p:cTn id="128" dur="1" fill="hold">
                                          <p:stCondLst>
                                            <p:cond delay="499"/>
                                          </p:stCondLst>
                                        </p:cTn>
                                        <p:tgtEl>
                                          <p:spTgt spid="7"/>
                                        </p:tgtEl>
                                        <p:attrNameLst>
                                          <p:attrName>style.visibility</p:attrName>
                                        </p:attrNameLst>
                                      </p:cBhvr>
                                      <p:to>
                                        <p:strVal val="hidden"/>
                                      </p:to>
                                    </p:set>
                                  </p:childTnLst>
                                </p:cTn>
                              </p:par>
                              <p:par>
                                <p:cTn id="129" presetID="10" presetClass="exit" presetSubtype="0" fill="hold" grpId="1" nodeType="withEffect">
                                  <p:stCondLst>
                                    <p:cond delay="0"/>
                                  </p:stCondLst>
                                  <p:childTnLst>
                                    <p:animEffect transition="out" filter="fade">
                                      <p:cBhvr>
                                        <p:cTn id="130" dur="350"/>
                                        <p:tgtEl>
                                          <p:spTgt spid="8"/>
                                        </p:tgtEl>
                                      </p:cBhvr>
                                    </p:animEffect>
                                    <p:set>
                                      <p:cBhvr>
                                        <p:cTn id="131" dur="1" fill="hold">
                                          <p:stCondLst>
                                            <p:cond delay="499"/>
                                          </p:stCondLst>
                                        </p:cTn>
                                        <p:tgtEl>
                                          <p:spTgt spid="8"/>
                                        </p:tgtEl>
                                        <p:attrNameLst>
                                          <p:attrName>style.visibility</p:attrName>
                                        </p:attrNameLst>
                                      </p:cBhvr>
                                      <p:to>
                                        <p:strVal val="hidden"/>
                                      </p:to>
                                    </p:set>
                                  </p:childTnLst>
                                </p:cTn>
                              </p:par>
                              <p:par>
                                <p:cTn id="132" presetID="10" presetClass="exit" presetSubtype="0" fill="hold" grpId="1" nodeType="withEffect">
                                  <p:stCondLst>
                                    <p:cond delay="0"/>
                                  </p:stCondLst>
                                  <p:childTnLst>
                                    <p:animEffect transition="out" filter="fade">
                                      <p:cBhvr>
                                        <p:cTn id="133" dur="350"/>
                                        <p:tgtEl>
                                          <p:spTgt spid="15"/>
                                        </p:tgtEl>
                                      </p:cBhvr>
                                    </p:animEffect>
                                    <p:set>
                                      <p:cBhvr>
                                        <p:cTn id="134" dur="1" fill="hold">
                                          <p:stCondLst>
                                            <p:cond delay="499"/>
                                          </p:stCondLst>
                                        </p:cTn>
                                        <p:tgtEl>
                                          <p:spTgt spid="15"/>
                                        </p:tgtEl>
                                        <p:attrNameLst>
                                          <p:attrName>style.visibility</p:attrName>
                                        </p:attrNameLst>
                                      </p:cBhvr>
                                      <p:to>
                                        <p:strVal val="hidden"/>
                                      </p:to>
                                    </p:set>
                                  </p:childTnLst>
                                </p:cTn>
                              </p:par>
                              <p:par>
                                <p:cTn id="135" presetID="10" presetClass="exit" presetSubtype="0" fill="hold" grpId="1" nodeType="withEffect">
                                  <p:stCondLst>
                                    <p:cond delay="0"/>
                                  </p:stCondLst>
                                  <p:childTnLst>
                                    <p:animEffect transition="out" filter="fade">
                                      <p:cBhvr>
                                        <p:cTn id="136" dur="350"/>
                                        <p:tgtEl>
                                          <p:spTgt spid="16"/>
                                        </p:tgtEl>
                                      </p:cBhvr>
                                    </p:animEffect>
                                    <p:set>
                                      <p:cBhvr>
                                        <p:cTn id="137" dur="1" fill="hold">
                                          <p:stCondLst>
                                            <p:cond delay="499"/>
                                          </p:stCondLst>
                                        </p:cTn>
                                        <p:tgtEl>
                                          <p:spTgt spid="16"/>
                                        </p:tgtEl>
                                        <p:attrNameLst>
                                          <p:attrName>style.visibility</p:attrName>
                                        </p:attrNameLst>
                                      </p:cBhvr>
                                      <p:to>
                                        <p:strVal val="hidden"/>
                                      </p:to>
                                    </p:set>
                                  </p:childTnLst>
                                </p:cTn>
                              </p:par>
                              <p:par>
                                <p:cTn id="138" presetID="10" presetClass="exit" presetSubtype="0" fill="hold" grpId="1" nodeType="withEffect">
                                  <p:stCondLst>
                                    <p:cond delay="0"/>
                                  </p:stCondLst>
                                  <p:childTnLst>
                                    <p:animEffect transition="out" filter="fade">
                                      <p:cBhvr>
                                        <p:cTn id="139" dur="350"/>
                                        <p:tgtEl>
                                          <p:spTgt spid="17"/>
                                        </p:tgtEl>
                                      </p:cBhvr>
                                    </p:animEffect>
                                    <p:set>
                                      <p:cBhvr>
                                        <p:cTn id="140" dur="1" fill="hold">
                                          <p:stCondLst>
                                            <p:cond delay="499"/>
                                          </p:stCondLst>
                                        </p:cTn>
                                        <p:tgtEl>
                                          <p:spTgt spid="17"/>
                                        </p:tgtEl>
                                        <p:attrNameLst>
                                          <p:attrName>style.visibility</p:attrName>
                                        </p:attrNameLst>
                                      </p:cBhvr>
                                      <p:to>
                                        <p:strVal val="hidden"/>
                                      </p:to>
                                    </p:set>
                                  </p:childTnLst>
                                </p:cTn>
                              </p:par>
                              <p:par>
                                <p:cTn id="141" presetID="10" presetClass="exit" presetSubtype="0" fill="hold" grpId="1" nodeType="withEffect">
                                  <p:stCondLst>
                                    <p:cond delay="0"/>
                                  </p:stCondLst>
                                  <p:childTnLst>
                                    <p:animEffect transition="out" filter="fade">
                                      <p:cBhvr>
                                        <p:cTn id="142" dur="350"/>
                                        <p:tgtEl>
                                          <p:spTgt spid="18"/>
                                        </p:tgtEl>
                                      </p:cBhvr>
                                    </p:animEffect>
                                    <p:set>
                                      <p:cBhvr>
                                        <p:cTn id="143" dur="1" fill="hold">
                                          <p:stCondLst>
                                            <p:cond delay="499"/>
                                          </p:stCondLst>
                                        </p:cTn>
                                        <p:tgtEl>
                                          <p:spTgt spid="18"/>
                                        </p:tgtEl>
                                        <p:attrNameLst>
                                          <p:attrName>style.visibility</p:attrName>
                                        </p:attrNameLst>
                                      </p:cBhvr>
                                      <p:to>
                                        <p:strVal val="hidden"/>
                                      </p:to>
                                    </p:set>
                                  </p:childTnLst>
                                </p:cTn>
                              </p:par>
                              <p:par>
                                <p:cTn id="144" presetID="10" presetClass="exit" presetSubtype="0" fill="hold" grpId="1" nodeType="withEffect">
                                  <p:stCondLst>
                                    <p:cond delay="0"/>
                                  </p:stCondLst>
                                  <p:childTnLst>
                                    <p:animEffect transition="out" filter="fade">
                                      <p:cBhvr>
                                        <p:cTn id="145" dur="350"/>
                                        <p:tgtEl>
                                          <p:spTgt spid="19"/>
                                        </p:tgtEl>
                                      </p:cBhvr>
                                    </p:animEffect>
                                    <p:set>
                                      <p:cBhvr>
                                        <p:cTn id="146" dur="1" fill="hold">
                                          <p:stCondLst>
                                            <p:cond delay="499"/>
                                          </p:stCondLst>
                                        </p:cTn>
                                        <p:tgtEl>
                                          <p:spTgt spid="19"/>
                                        </p:tgtEl>
                                        <p:attrNameLst>
                                          <p:attrName>style.visibility</p:attrName>
                                        </p:attrNameLst>
                                      </p:cBhvr>
                                      <p:to>
                                        <p:strVal val="hidden"/>
                                      </p:to>
                                    </p:set>
                                  </p:childTnLst>
                                </p:cTn>
                              </p:par>
                              <p:par>
                                <p:cTn id="147" presetID="10" presetClass="exit" presetSubtype="0" fill="hold" grpId="1" nodeType="withEffect">
                                  <p:stCondLst>
                                    <p:cond delay="0"/>
                                  </p:stCondLst>
                                  <p:childTnLst>
                                    <p:animEffect transition="out" filter="fade">
                                      <p:cBhvr>
                                        <p:cTn id="148" dur="350"/>
                                        <p:tgtEl>
                                          <p:spTgt spid="20"/>
                                        </p:tgtEl>
                                      </p:cBhvr>
                                    </p:animEffect>
                                    <p:set>
                                      <p:cBhvr>
                                        <p:cTn id="149" dur="1" fill="hold">
                                          <p:stCondLst>
                                            <p:cond delay="499"/>
                                          </p:stCondLst>
                                        </p:cTn>
                                        <p:tgtEl>
                                          <p:spTgt spid="20"/>
                                        </p:tgtEl>
                                        <p:attrNameLst>
                                          <p:attrName>style.visibility</p:attrName>
                                        </p:attrNameLst>
                                      </p:cBhvr>
                                      <p:to>
                                        <p:strVal val="hidden"/>
                                      </p:to>
                                    </p:set>
                                  </p:childTnLst>
                                </p:cTn>
                              </p:par>
                              <p:par>
                                <p:cTn id="150" presetID="10" presetClass="exit" presetSubtype="0" fill="hold" grpId="1" nodeType="withEffect">
                                  <p:stCondLst>
                                    <p:cond delay="0"/>
                                  </p:stCondLst>
                                  <p:childTnLst>
                                    <p:animEffect transition="out" filter="fade">
                                      <p:cBhvr>
                                        <p:cTn id="151" dur="350"/>
                                        <p:tgtEl>
                                          <p:spTgt spid="21"/>
                                        </p:tgtEl>
                                      </p:cBhvr>
                                    </p:animEffect>
                                    <p:set>
                                      <p:cBhvr>
                                        <p:cTn id="152" dur="1" fill="hold">
                                          <p:stCondLst>
                                            <p:cond delay="499"/>
                                          </p:stCondLst>
                                        </p:cTn>
                                        <p:tgtEl>
                                          <p:spTgt spid="21"/>
                                        </p:tgtEl>
                                        <p:attrNameLst>
                                          <p:attrName>style.visibility</p:attrName>
                                        </p:attrNameLst>
                                      </p:cBhvr>
                                      <p:to>
                                        <p:strVal val="hidden"/>
                                      </p:to>
                                    </p:set>
                                  </p:childTnLst>
                                </p:cTn>
                              </p:par>
                              <p:par>
                                <p:cTn id="153" presetID="10" presetClass="exit" presetSubtype="0" fill="hold" grpId="1" nodeType="withEffect">
                                  <p:stCondLst>
                                    <p:cond delay="0"/>
                                  </p:stCondLst>
                                  <p:childTnLst>
                                    <p:animEffect transition="out" filter="fade">
                                      <p:cBhvr>
                                        <p:cTn id="154" dur="350"/>
                                        <p:tgtEl>
                                          <p:spTgt spid="22"/>
                                        </p:tgtEl>
                                      </p:cBhvr>
                                    </p:animEffect>
                                    <p:set>
                                      <p:cBhvr>
                                        <p:cTn id="155" dur="1" fill="hold">
                                          <p:stCondLst>
                                            <p:cond delay="499"/>
                                          </p:stCondLst>
                                        </p:cTn>
                                        <p:tgtEl>
                                          <p:spTgt spid="22"/>
                                        </p:tgtEl>
                                        <p:attrNameLst>
                                          <p:attrName>style.visibility</p:attrName>
                                        </p:attrNameLst>
                                      </p:cBhvr>
                                      <p:to>
                                        <p:strVal val="hidden"/>
                                      </p:to>
                                    </p:set>
                                  </p:childTnLst>
                                </p:cTn>
                              </p:par>
                              <p:par>
                                <p:cTn id="156" presetID="10" presetClass="exit" presetSubtype="0" fill="hold" grpId="1" nodeType="withEffect">
                                  <p:stCondLst>
                                    <p:cond delay="0"/>
                                  </p:stCondLst>
                                  <p:childTnLst>
                                    <p:animEffect transition="out" filter="fade">
                                      <p:cBhvr>
                                        <p:cTn id="157" dur="350"/>
                                        <p:tgtEl>
                                          <p:spTgt spid="23"/>
                                        </p:tgtEl>
                                      </p:cBhvr>
                                    </p:animEffect>
                                    <p:set>
                                      <p:cBhvr>
                                        <p:cTn id="158" dur="1" fill="hold">
                                          <p:stCondLst>
                                            <p:cond delay="499"/>
                                          </p:stCondLst>
                                        </p:cTn>
                                        <p:tgtEl>
                                          <p:spTgt spid="23"/>
                                        </p:tgtEl>
                                        <p:attrNameLst>
                                          <p:attrName>style.visibility</p:attrName>
                                        </p:attrNameLst>
                                      </p:cBhvr>
                                      <p:to>
                                        <p:strVal val="hidden"/>
                                      </p:to>
                                    </p:set>
                                  </p:childTnLst>
                                </p:cTn>
                              </p:par>
                              <p:par>
                                <p:cTn id="159" presetID="10" presetClass="exit" presetSubtype="0" fill="hold" grpId="1" nodeType="withEffect">
                                  <p:stCondLst>
                                    <p:cond delay="0"/>
                                  </p:stCondLst>
                                  <p:childTnLst>
                                    <p:animEffect transition="out" filter="fade">
                                      <p:cBhvr>
                                        <p:cTn id="160" dur="350"/>
                                        <p:tgtEl>
                                          <p:spTgt spid="24"/>
                                        </p:tgtEl>
                                      </p:cBhvr>
                                    </p:animEffect>
                                    <p:set>
                                      <p:cBhvr>
                                        <p:cTn id="161" dur="1" fill="hold">
                                          <p:stCondLst>
                                            <p:cond delay="499"/>
                                          </p:stCondLst>
                                        </p:cTn>
                                        <p:tgtEl>
                                          <p:spTgt spid="24"/>
                                        </p:tgtEl>
                                        <p:attrNameLst>
                                          <p:attrName>style.visibility</p:attrName>
                                        </p:attrNameLst>
                                      </p:cBhvr>
                                      <p:to>
                                        <p:strVal val="hidden"/>
                                      </p:to>
                                    </p:set>
                                  </p:childTnLst>
                                </p:cTn>
                              </p:par>
                              <p:par>
                                <p:cTn id="162" presetID="10" presetClass="exit" presetSubtype="0" fill="hold" grpId="1" nodeType="withEffect">
                                  <p:stCondLst>
                                    <p:cond delay="0"/>
                                  </p:stCondLst>
                                  <p:childTnLst>
                                    <p:animEffect transition="out" filter="fade">
                                      <p:cBhvr>
                                        <p:cTn id="163" dur="350"/>
                                        <p:tgtEl>
                                          <p:spTgt spid="25"/>
                                        </p:tgtEl>
                                      </p:cBhvr>
                                    </p:animEffect>
                                    <p:set>
                                      <p:cBhvr>
                                        <p:cTn id="164" dur="1" fill="hold">
                                          <p:stCondLst>
                                            <p:cond delay="499"/>
                                          </p:stCondLst>
                                        </p:cTn>
                                        <p:tgtEl>
                                          <p:spTgt spid="25"/>
                                        </p:tgtEl>
                                        <p:attrNameLst>
                                          <p:attrName>style.visibility</p:attrName>
                                        </p:attrNameLst>
                                      </p:cBhvr>
                                      <p:to>
                                        <p:strVal val="hidden"/>
                                      </p:to>
                                    </p:set>
                                  </p:childTnLst>
                                </p:cTn>
                              </p:par>
                              <p:par>
                                <p:cTn id="165" presetID="10" presetClass="exit" presetSubtype="0" fill="hold" grpId="1" nodeType="withEffect">
                                  <p:stCondLst>
                                    <p:cond delay="0"/>
                                  </p:stCondLst>
                                  <p:childTnLst>
                                    <p:animEffect transition="out" filter="fade">
                                      <p:cBhvr>
                                        <p:cTn id="166" dur="350"/>
                                        <p:tgtEl>
                                          <p:spTgt spid="26"/>
                                        </p:tgtEl>
                                      </p:cBhvr>
                                    </p:animEffect>
                                    <p:set>
                                      <p:cBhvr>
                                        <p:cTn id="167" dur="1" fill="hold">
                                          <p:stCondLst>
                                            <p:cond delay="499"/>
                                          </p:stCondLst>
                                        </p:cTn>
                                        <p:tgtEl>
                                          <p:spTgt spid="26"/>
                                        </p:tgtEl>
                                        <p:attrNameLst>
                                          <p:attrName>style.visibility</p:attrName>
                                        </p:attrNameLst>
                                      </p:cBhvr>
                                      <p:to>
                                        <p:strVal val="hidden"/>
                                      </p:to>
                                    </p:set>
                                  </p:childTnLst>
                                </p:cTn>
                              </p:par>
                              <p:par>
                                <p:cTn id="168" presetID="10" presetClass="exit" presetSubtype="0" fill="hold" grpId="1" nodeType="withEffect">
                                  <p:stCondLst>
                                    <p:cond delay="0"/>
                                  </p:stCondLst>
                                  <p:childTnLst>
                                    <p:animEffect transition="out" filter="fade">
                                      <p:cBhvr>
                                        <p:cTn id="169" dur="350"/>
                                        <p:tgtEl>
                                          <p:spTgt spid="27"/>
                                        </p:tgtEl>
                                      </p:cBhvr>
                                    </p:animEffect>
                                    <p:set>
                                      <p:cBhvr>
                                        <p:cTn id="170" dur="1" fill="hold">
                                          <p:stCondLst>
                                            <p:cond delay="499"/>
                                          </p:stCondLst>
                                        </p:cTn>
                                        <p:tgtEl>
                                          <p:spTgt spid="27"/>
                                        </p:tgtEl>
                                        <p:attrNameLst>
                                          <p:attrName>style.visibility</p:attrName>
                                        </p:attrNameLst>
                                      </p:cBhvr>
                                      <p:to>
                                        <p:strVal val="hidden"/>
                                      </p:to>
                                    </p:set>
                                  </p:childTnLst>
                                </p:cTn>
                              </p:par>
                              <p:par>
                                <p:cTn id="171" presetID="10" presetClass="exit" presetSubtype="0" fill="hold" grpId="1" nodeType="withEffect">
                                  <p:stCondLst>
                                    <p:cond delay="0"/>
                                  </p:stCondLst>
                                  <p:childTnLst>
                                    <p:animEffect transition="out" filter="fade">
                                      <p:cBhvr>
                                        <p:cTn id="172" dur="350"/>
                                        <p:tgtEl>
                                          <p:spTgt spid="28"/>
                                        </p:tgtEl>
                                      </p:cBhvr>
                                    </p:animEffect>
                                    <p:set>
                                      <p:cBhvr>
                                        <p:cTn id="173" dur="1" fill="hold">
                                          <p:stCondLst>
                                            <p:cond delay="499"/>
                                          </p:stCondLst>
                                        </p:cTn>
                                        <p:tgtEl>
                                          <p:spTgt spid="28"/>
                                        </p:tgtEl>
                                        <p:attrNameLst>
                                          <p:attrName>style.visibility</p:attrName>
                                        </p:attrNameLst>
                                      </p:cBhvr>
                                      <p:to>
                                        <p:strVal val="hidden"/>
                                      </p:to>
                                    </p:set>
                                  </p:childTnLst>
                                </p:cTn>
                              </p:par>
                              <p:par>
                                <p:cTn id="174" presetID="10" presetClass="exit" presetSubtype="0" fill="hold" grpId="1" nodeType="withEffect">
                                  <p:stCondLst>
                                    <p:cond delay="0"/>
                                  </p:stCondLst>
                                  <p:childTnLst>
                                    <p:animEffect transition="out" filter="fade">
                                      <p:cBhvr>
                                        <p:cTn id="175" dur="350"/>
                                        <p:tgtEl>
                                          <p:spTgt spid="29"/>
                                        </p:tgtEl>
                                      </p:cBhvr>
                                    </p:animEffect>
                                    <p:set>
                                      <p:cBhvr>
                                        <p:cTn id="176" dur="1" fill="hold">
                                          <p:stCondLst>
                                            <p:cond delay="499"/>
                                          </p:stCondLst>
                                        </p:cTn>
                                        <p:tgtEl>
                                          <p:spTgt spid="29"/>
                                        </p:tgtEl>
                                        <p:attrNameLst>
                                          <p:attrName>style.visibility</p:attrName>
                                        </p:attrNameLst>
                                      </p:cBhvr>
                                      <p:to>
                                        <p:strVal val="hidden"/>
                                      </p:to>
                                    </p:set>
                                  </p:childTnLst>
                                </p:cTn>
                              </p:par>
                              <p:par>
                                <p:cTn id="177" presetID="10" presetClass="exit" presetSubtype="0" fill="hold" grpId="1" nodeType="withEffect">
                                  <p:stCondLst>
                                    <p:cond delay="0"/>
                                  </p:stCondLst>
                                  <p:childTnLst>
                                    <p:animEffect transition="out" filter="fade">
                                      <p:cBhvr>
                                        <p:cTn id="178" dur="350"/>
                                        <p:tgtEl>
                                          <p:spTgt spid="30"/>
                                        </p:tgtEl>
                                      </p:cBhvr>
                                    </p:animEffect>
                                    <p:set>
                                      <p:cBhvr>
                                        <p:cTn id="179" dur="1" fill="hold">
                                          <p:stCondLst>
                                            <p:cond delay="499"/>
                                          </p:stCondLst>
                                        </p:cTn>
                                        <p:tgtEl>
                                          <p:spTgt spid="30"/>
                                        </p:tgtEl>
                                        <p:attrNameLst>
                                          <p:attrName>style.visibility</p:attrName>
                                        </p:attrNameLst>
                                      </p:cBhvr>
                                      <p:to>
                                        <p:strVal val="hidden"/>
                                      </p:to>
                                    </p:set>
                                  </p:childTnLst>
                                </p:cTn>
                              </p:par>
                              <p:par>
                                <p:cTn id="180" presetID="10" presetClass="exit" presetSubtype="0" fill="hold" grpId="1" nodeType="withEffect">
                                  <p:stCondLst>
                                    <p:cond delay="0"/>
                                  </p:stCondLst>
                                  <p:childTnLst>
                                    <p:animEffect transition="out" filter="fade">
                                      <p:cBhvr>
                                        <p:cTn id="181" dur="350"/>
                                        <p:tgtEl>
                                          <p:spTgt spid="39"/>
                                        </p:tgtEl>
                                      </p:cBhvr>
                                    </p:animEffect>
                                    <p:set>
                                      <p:cBhvr>
                                        <p:cTn id="182" dur="1" fill="hold">
                                          <p:stCondLst>
                                            <p:cond delay="499"/>
                                          </p:stCondLst>
                                        </p:cTn>
                                        <p:tgtEl>
                                          <p:spTgt spid="39"/>
                                        </p:tgtEl>
                                        <p:attrNameLst>
                                          <p:attrName>style.visibility</p:attrName>
                                        </p:attrNameLst>
                                      </p:cBhvr>
                                      <p:to>
                                        <p:strVal val="hidden"/>
                                      </p:to>
                                    </p:set>
                                  </p:childTnLst>
                                </p:cTn>
                              </p:par>
                              <p:par>
                                <p:cTn id="183" presetID="10" presetClass="exit" presetSubtype="0" fill="hold" grpId="1" nodeType="withEffect">
                                  <p:stCondLst>
                                    <p:cond delay="0"/>
                                  </p:stCondLst>
                                  <p:childTnLst>
                                    <p:animEffect transition="out" filter="fade">
                                      <p:cBhvr>
                                        <p:cTn id="184" dur="350"/>
                                        <p:tgtEl>
                                          <p:spTgt spid="40"/>
                                        </p:tgtEl>
                                      </p:cBhvr>
                                    </p:animEffect>
                                    <p:set>
                                      <p:cBhvr>
                                        <p:cTn id="185" dur="1" fill="hold">
                                          <p:stCondLst>
                                            <p:cond delay="499"/>
                                          </p:stCondLst>
                                        </p:cTn>
                                        <p:tgtEl>
                                          <p:spTgt spid="40"/>
                                        </p:tgtEl>
                                        <p:attrNameLst>
                                          <p:attrName>style.visibility</p:attrName>
                                        </p:attrNameLst>
                                      </p:cBhvr>
                                      <p:to>
                                        <p:strVal val="hidden"/>
                                      </p:to>
                                    </p:set>
                                  </p:childTnLst>
                                </p:cTn>
                              </p:par>
                              <p:par>
                                <p:cTn id="186" presetID="10" presetClass="exit" presetSubtype="0" fill="hold" grpId="1" nodeType="withEffect">
                                  <p:stCondLst>
                                    <p:cond delay="0"/>
                                  </p:stCondLst>
                                  <p:childTnLst>
                                    <p:animEffect transition="out" filter="fade">
                                      <p:cBhvr>
                                        <p:cTn id="187" dur="350"/>
                                        <p:tgtEl>
                                          <p:spTgt spid="41"/>
                                        </p:tgtEl>
                                      </p:cBhvr>
                                    </p:animEffect>
                                    <p:set>
                                      <p:cBhvr>
                                        <p:cTn id="188" dur="1" fill="hold">
                                          <p:stCondLst>
                                            <p:cond delay="499"/>
                                          </p:stCondLst>
                                        </p:cTn>
                                        <p:tgtEl>
                                          <p:spTgt spid="41"/>
                                        </p:tgtEl>
                                        <p:attrNameLst>
                                          <p:attrName>style.visibility</p:attrName>
                                        </p:attrNameLst>
                                      </p:cBhvr>
                                      <p:to>
                                        <p:strVal val="hidden"/>
                                      </p:to>
                                    </p:set>
                                  </p:childTnLst>
                                </p:cTn>
                              </p:par>
                              <p:par>
                                <p:cTn id="189" presetID="10" presetClass="exit" presetSubtype="0" fill="hold" grpId="1" nodeType="withEffect">
                                  <p:stCondLst>
                                    <p:cond delay="0"/>
                                  </p:stCondLst>
                                  <p:childTnLst>
                                    <p:animEffect transition="out" filter="fade">
                                      <p:cBhvr>
                                        <p:cTn id="190" dur="350"/>
                                        <p:tgtEl>
                                          <p:spTgt spid="42"/>
                                        </p:tgtEl>
                                      </p:cBhvr>
                                    </p:animEffect>
                                    <p:set>
                                      <p:cBhvr>
                                        <p:cTn id="191" dur="1" fill="hold">
                                          <p:stCondLst>
                                            <p:cond delay="499"/>
                                          </p:stCondLst>
                                        </p:cTn>
                                        <p:tgtEl>
                                          <p:spTgt spid="42"/>
                                        </p:tgtEl>
                                        <p:attrNameLst>
                                          <p:attrName>style.visibility</p:attrName>
                                        </p:attrNameLst>
                                      </p:cBhvr>
                                      <p:to>
                                        <p:strVal val="hidden"/>
                                      </p:to>
                                    </p:set>
                                  </p:childTnLst>
                                </p:cTn>
                              </p:par>
                              <p:par>
                                <p:cTn id="192" presetID="10" presetClass="exit" presetSubtype="0" fill="hold" grpId="1" nodeType="withEffect">
                                  <p:stCondLst>
                                    <p:cond delay="0"/>
                                  </p:stCondLst>
                                  <p:childTnLst>
                                    <p:animEffect transition="out" filter="fade">
                                      <p:cBhvr>
                                        <p:cTn id="193" dur="350"/>
                                        <p:tgtEl>
                                          <p:spTgt spid="43"/>
                                        </p:tgtEl>
                                      </p:cBhvr>
                                    </p:animEffect>
                                    <p:set>
                                      <p:cBhvr>
                                        <p:cTn id="194" dur="1" fill="hold">
                                          <p:stCondLst>
                                            <p:cond delay="499"/>
                                          </p:stCondLst>
                                        </p:cTn>
                                        <p:tgtEl>
                                          <p:spTgt spid="43"/>
                                        </p:tgtEl>
                                        <p:attrNameLst>
                                          <p:attrName>style.visibility</p:attrName>
                                        </p:attrNameLst>
                                      </p:cBhvr>
                                      <p:to>
                                        <p:strVal val="hidden"/>
                                      </p:to>
                                    </p:set>
                                  </p:childTnLst>
                                </p:cTn>
                              </p:par>
                              <p:par>
                                <p:cTn id="195" presetID="10" presetClass="exit" presetSubtype="0" fill="hold" grpId="1" nodeType="withEffect">
                                  <p:stCondLst>
                                    <p:cond delay="0"/>
                                  </p:stCondLst>
                                  <p:childTnLst>
                                    <p:animEffect transition="out" filter="fade">
                                      <p:cBhvr>
                                        <p:cTn id="196" dur="350"/>
                                        <p:tgtEl>
                                          <p:spTgt spid="44"/>
                                        </p:tgtEl>
                                      </p:cBhvr>
                                    </p:animEffect>
                                    <p:set>
                                      <p:cBhvr>
                                        <p:cTn id="197" dur="1" fill="hold">
                                          <p:stCondLst>
                                            <p:cond delay="499"/>
                                          </p:stCondLst>
                                        </p:cTn>
                                        <p:tgtEl>
                                          <p:spTgt spid="44"/>
                                        </p:tgtEl>
                                        <p:attrNameLst>
                                          <p:attrName>style.visibility</p:attrName>
                                        </p:attrNameLst>
                                      </p:cBhvr>
                                      <p:to>
                                        <p:strVal val="hidden"/>
                                      </p:to>
                                    </p:set>
                                  </p:childTnLst>
                                </p:cTn>
                              </p:par>
                              <p:par>
                                <p:cTn id="198" presetID="10" presetClass="exit" presetSubtype="0" fill="hold" grpId="1" nodeType="withEffect">
                                  <p:stCondLst>
                                    <p:cond delay="0"/>
                                  </p:stCondLst>
                                  <p:childTnLst>
                                    <p:animEffect transition="out" filter="fade">
                                      <p:cBhvr>
                                        <p:cTn id="199" dur="350"/>
                                        <p:tgtEl>
                                          <p:spTgt spid="45"/>
                                        </p:tgtEl>
                                      </p:cBhvr>
                                    </p:animEffect>
                                    <p:set>
                                      <p:cBhvr>
                                        <p:cTn id="200" dur="1" fill="hold">
                                          <p:stCondLst>
                                            <p:cond delay="499"/>
                                          </p:stCondLst>
                                        </p:cTn>
                                        <p:tgtEl>
                                          <p:spTgt spid="45"/>
                                        </p:tgtEl>
                                        <p:attrNameLst>
                                          <p:attrName>style.visibility</p:attrName>
                                        </p:attrNameLst>
                                      </p:cBhvr>
                                      <p:to>
                                        <p:strVal val="hidden"/>
                                      </p:to>
                                    </p:set>
                                  </p:childTnLst>
                                </p:cTn>
                              </p:par>
                              <p:par>
                                <p:cTn id="201" presetID="10" presetClass="exit" presetSubtype="0" fill="hold" grpId="1" nodeType="withEffect">
                                  <p:stCondLst>
                                    <p:cond delay="0"/>
                                  </p:stCondLst>
                                  <p:childTnLst>
                                    <p:animEffect transition="out" filter="fade">
                                      <p:cBhvr>
                                        <p:cTn id="202" dur="350"/>
                                        <p:tgtEl>
                                          <p:spTgt spid="46"/>
                                        </p:tgtEl>
                                      </p:cBhvr>
                                    </p:animEffect>
                                    <p:set>
                                      <p:cBhvr>
                                        <p:cTn id="203" dur="1" fill="hold">
                                          <p:stCondLst>
                                            <p:cond delay="499"/>
                                          </p:stCondLst>
                                        </p:cTn>
                                        <p:tgtEl>
                                          <p:spTgt spid="46"/>
                                        </p:tgtEl>
                                        <p:attrNameLst>
                                          <p:attrName>style.visibility</p:attrName>
                                        </p:attrNameLst>
                                      </p:cBhvr>
                                      <p:to>
                                        <p:strVal val="hidden"/>
                                      </p:to>
                                    </p:set>
                                  </p:childTnLst>
                                </p:cTn>
                              </p:par>
                              <p:par>
                                <p:cTn id="204" presetID="10" presetClass="entr" presetSubtype="0" fill="hold" grpId="1" nodeType="withEffect">
                                  <p:stCondLst>
                                    <p:cond delay="0"/>
                                  </p:stCondLst>
                                  <p:childTnLst>
                                    <p:set>
                                      <p:cBhvr>
                                        <p:cTn id="205" dur="1" fill="hold">
                                          <p:stCondLst>
                                            <p:cond delay="0"/>
                                          </p:stCondLst>
                                        </p:cTn>
                                        <p:tgtEl>
                                          <p:spTgt spid="5"/>
                                        </p:tgtEl>
                                        <p:attrNameLst>
                                          <p:attrName>style.visibility</p:attrName>
                                        </p:attrNameLst>
                                      </p:cBhvr>
                                      <p:to>
                                        <p:strVal val="visible"/>
                                      </p:to>
                                    </p:set>
                                    <p:animEffect transition="in" filter="fade">
                                      <p:cBhvr>
                                        <p:cTn id="206" dur="350"/>
                                        <p:tgtEl>
                                          <p:spTgt spid="5"/>
                                        </p:tgtEl>
                                      </p:cBhvr>
                                    </p:animEffect>
                                  </p:childTnLst>
                                </p:cTn>
                              </p:par>
                              <p:par>
                                <p:cTn id="207" presetID="10" presetClass="entr" presetSubtype="0" fill="hold" grpId="1" nodeType="withEffect">
                                  <p:stCondLst>
                                    <p:cond delay="0"/>
                                  </p:stCondLst>
                                  <p:childTnLst>
                                    <p:set>
                                      <p:cBhvr>
                                        <p:cTn id="208" dur="1" fill="hold">
                                          <p:stCondLst>
                                            <p:cond delay="0"/>
                                          </p:stCondLst>
                                        </p:cTn>
                                        <p:tgtEl>
                                          <p:spTgt spid="31"/>
                                        </p:tgtEl>
                                        <p:attrNameLst>
                                          <p:attrName>style.visibility</p:attrName>
                                        </p:attrNameLst>
                                      </p:cBhvr>
                                      <p:to>
                                        <p:strVal val="visible"/>
                                      </p:to>
                                    </p:set>
                                    <p:animEffect transition="in" filter="fade">
                                      <p:cBhvr>
                                        <p:cTn id="209" dur="350"/>
                                        <p:tgtEl>
                                          <p:spTgt spid="31"/>
                                        </p:tgtEl>
                                      </p:cBhvr>
                                    </p:animEffect>
                                  </p:childTnLst>
                                </p:cTn>
                              </p:par>
                              <p:par>
                                <p:cTn id="210" presetID="10" presetClass="entr" presetSubtype="0" fill="hold" grpId="1" nodeType="withEffect">
                                  <p:stCondLst>
                                    <p:cond delay="0"/>
                                  </p:stCondLst>
                                  <p:childTnLst>
                                    <p:set>
                                      <p:cBhvr>
                                        <p:cTn id="211" dur="1" fill="hold">
                                          <p:stCondLst>
                                            <p:cond delay="0"/>
                                          </p:stCondLst>
                                        </p:cTn>
                                        <p:tgtEl>
                                          <p:spTgt spid="32"/>
                                        </p:tgtEl>
                                        <p:attrNameLst>
                                          <p:attrName>style.visibility</p:attrName>
                                        </p:attrNameLst>
                                      </p:cBhvr>
                                      <p:to>
                                        <p:strVal val="visible"/>
                                      </p:to>
                                    </p:set>
                                    <p:animEffect transition="in" filter="fade">
                                      <p:cBhvr>
                                        <p:cTn id="212" dur="350"/>
                                        <p:tgtEl>
                                          <p:spTgt spid="32"/>
                                        </p:tgtEl>
                                      </p:cBhvr>
                                    </p:animEffect>
                                  </p:childTnLst>
                                </p:cTn>
                              </p:par>
                              <p:par>
                                <p:cTn id="213" presetID="10" presetClass="entr" presetSubtype="0" fill="hold" grpId="1" nodeType="withEffect">
                                  <p:stCondLst>
                                    <p:cond delay="0"/>
                                  </p:stCondLst>
                                  <p:childTnLst>
                                    <p:set>
                                      <p:cBhvr>
                                        <p:cTn id="214" dur="1" fill="hold">
                                          <p:stCondLst>
                                            <p:cond delay="0"/>
                                          </p:stCondLst>
                                        </p:cTn>
                                        <p:tgtEl>
                                          <p:spTgt spid="33"/>
                                        </p:tgtEl>
                                        <p:attrNameLst>
                                          <p:attrName>style.visibility</p:attrName>
                                        </p:attrNameLst>
                                      </p:cBhvr>
                                      <p:to>
                                        <p:strVal val="visible"/>
                                      </p:to>
                                    </p:set>
                                    <p:animEffect transition="in" filter="fade">
                                      <p:cBhvr>
                                        <p:cTn id="215" dur="350"/>
                                        <p:tgtEl>
                                          <p:spTgt spid="33"/>
                                        </p:tgtEl>
                                      </p:cBhvr>
                                    </p:animEffect>
                                  </p:childTnLst>
                                </p:cTn>
                              </p:par>
                              <p:par>
                                <p:cTn id="216" presetID="10" presetClass="entr" presetSubtype="0" fill="hold" grpId="1" nodeType="withEffect">
                                  <p:stCondLst>
                                    <p:cond delay="0"/>
                                  </p:stCondLst>
                                  <p:childTnLst>
                                    <p:set>
                                      <p:cBhvr>
                                        <p:cTn id="217" dur="1" fill="hold">
                                          <p:stCondLst>
                                            <p:cond delay="0"/>
                                          </p:stCondLst>
                                        </p:cTn>
                                        <p:tgtEl>
                                          <p:spTgt spid="34"/>
                                        </p:tgtEl>
                                        <p:attrNameLst>
                                          <p:attrName>style.visibility</p:attrName>
                                        </p:attrNameLst>
                                      </p:cBhvr>
                                      <p:to>
                                        <p:strVal val="visible"/>
                                      </p:to>
                                    </p:set>
                                    <p:animEffect transition="in" filter="fade">
                                      <p:cBhvr>
                                        <p:cTn id="218" dur="350"/>
                                        <p:tgtEl>
                                          <p:spTgt spid="34"/>
                                        </p:tgtEl>
                                      </p:cBhvr>
                                    </p:animEffect>
                                  </p:childTnLst>
                                </p:cTn>
                              </p:par>
                              <p:par>
                                <p:cTn id="219" presetID="10" presetClass="entr" presetSubtype="0" fill="hold" grpId="1" nodeType="withEffect">
                                  <p:stCondLst>
                                    <p:cond delay="0"/>
                                  </p:stCondLst>
                                  <p:childTnLst>
                                    <p:set>
                                      <p:cBhvr>
                                        <p:cTn id="220" dur="1" fill="hold">
                                          <p:stCondLst>
                                            <p:cond delay="0"/>
                                          </p:stCondLst>
                                        </p:cTn>
                                        <p:tgtEl>
                                          <p:spTgt spid="35"/>
                                        </p:tgtEl>
                                        <p:attrNameLst>
                                          <p:attrName>style.visibility</p:attrName>
                                        </p:attrNameLst>
                                      </p:cBhvr>
                                      <p:to>
                                        <p:strVal val="visible"/>
                                      </p:to>
                                    </p:set>
                                    <p:animEffect transition="in" filter="fade">
                                      <p:cBhvr>
                                        <p:cTn id="221" dur="350"/>
                                        <p:tgtEl>
                                          <p:spTgt spid="35"/>
                                        </p:tgtEl>
                                      </p:cBhvr>
                                    </p:animEffect>
                                  </p:childTnLst>
                                </p:cTn>
                              </p:par>
                              <p:par>
                                <p:cTn id="222" presetID="10" presetClass="entr" presetSubtype="0" fill="hold" grpId="1" nodeType="withEffect">
                                  <p:stCondLst>
                                    <p:cond delay="0"/>
                                  </p:stCondLst>
                                  <p:childTnLst>
                                    <p:set>
                                      <p:cBhvr>
                                        <p:cTn id="223" dur="1" fill="hold">
                                          <p:stCondLst>
                                            <p:cond delay="0"/>
                                          </p:stCondLst>
                                        </p:cTn>
                                        <p:tgtEl>
                                          <p:spTgt spid="36"/>
                                        </p:tgtEl>
                                        <p:attrNameLst>
                                          <p:attrName>style.visibility</p:attrName>
                                        </p:attrNameLst>
                                      </p:cBhvr>
                                      <p:to>
                                        <p:strVal val="visible"/>
                                      </p:to>
                                    </p:set>
                                    <p:animEffect transition="in" filter="fade">
                                      <p:cBhvr>
                                        <p:cTn id="224" dur="350"/>
                                        <p:tgtEl>
                                          <p:spTgt spid="36"/>
                                        </p:tgtEl>
                                      </p:cBhvr>
                                    </p:animEffect>
                                  </p:childTnLst>
                                </p:cTn>
                              </p:par>
                              <p:par>
                                <p:cTn id="225" presetID="10" presetClass="entr" presetSubtype="0" fill="hold" grpId="1" nodeType="withEffect">
                                  <p:stCondLst>
                                    <p:cond delay="0"/>
                                  </p:stCondLst>
                                  <p:childTnLst>
                                    <p:set>
                                      <p:cBhvr>
                                        <p:cTn id="226" dur="1" fill="hold">
                                          <p:stCondLst>
                                            <p:cond delay="0"/>
                                          </p:stCondLst>
                                        </p:cTn>
                                        <p:tgtEl>
                                          <p:spTgt spid="37"/>
                                        </p:tgtEl>
                                        <p:attrNameLst>
                                          <p:attrName>style.visibility</p:attrName>
                                        </p:attrNameLst>
                                      </p:cBhvr>
                                      <p:to>
                                        <p:strVal val="visible"/>
                                      </p:to>
                                    </p:set>
                                    <p:animEffect transition="in" filter="fade">
                                      <p:cBhvr>
                                        <p:cTn id="227" dur="350"/>
                                        <p:tgtEl>
                                          <p:spTgt spid="37"/>
                                        </p:tgtEl>
                                      </p:cBhvr>
                                    </p:animEffect>
                                  </p:childTnLst>
                                </p:cTn>
                              </p:par>
                              <p:par>
                                <p:cTn id="228" presetID="10" presetClass="entr" presetSubtype="0" fill="hold" grpId="1" nodeType="withEffect">
                                  <p:stCondLst>
                                    <p:cond delay="0"/>
                                  </p:stCondLst>
                                  <p:childTnLst>
                                    <p:set>
                                      <p:cBhvr>
                                        <p:cTn id="229" dur="1" fill="hold">
                                          <p:stCondLst>
                                            <p:cond delay="0"/>
                                          </p:stCondLst>
                                        </p:cTn>
                                        <p:tgtEl>
                                          <p:spTgt spid="38"/>
                                        </p:tgtEl>
                                        <p:attrNameLst>
                                          <p:attrName>style.visibility</p:attrName>
                                        </p:attrNameLst>
                                      </p:cBhvr>
                                      <p:to>
                                        <p:strVal val="visible"/>
                                      </p:to>
                                    </p:set>
                                    <p:animEffect transition="in" filter="fade">
                                      <p:cBhvr>
                                        <p:cTn id="230" dur="350"/>
                                        <p:tgtEl>
                                          <p:spTgt spid="38"/>
                                        </p:tgtEl>
                                      </p:cBhvr>
                                    </p:animEffect>
                                  </p:childTnLst>
                                </p:cTn>
                              </p:par>
                            </p:childTnLst>
                          </p:cTn>
                        </p:par>
                      </p:childTnLst>
                    </p:cTn>
                  </p:par>
                </p:childTnLst>
              </p:cTn>
              <p:nextCondLst>
                <p:cond evt="onClick" delay="0">
                  <p:tgtEl>
                    <p:spTgt spid="12"/>
                  </p:tgtEl>
                </p:cond>
              </p:nextCondLst>
            </p:seq>
            <p:seq concurrent="1" nextAc="seek">
              <p:cTn id="231" restart="whenNotActive" fill="hold" evtFilter="cancelBubble" nodeType="interactiveSeq">
                <p:stCondLst>
                  <p:cond evt="onClick" delay="0">
                    <p:tgtEl>
                      <p:spTgt spid="14"/>
                    </p:tgtEl>
                  </p:cond>
                </p:stCondLst>
                <p:endSync evt="end" delay="0">
                  <p:rtn val="all"/>
                </p:endSync>
                <p:childTnLst>
                  <p:par>
                    <p:cTn id="232" fill="hold">
                      <p:stCondLst>
                        <p:cond delay="0"/>
                      </p:stCondLst>
                      <p:childTnLst>
                        <p:par>
                          <p:cTn id="233" fill="hold">
                            <p:stCondLst>
                              <p:cond delay="0"/>
                            </p:stCondLst>
                            <p:childTnLst>
                              <p:par>
                                <p:cTn id="234" presetID="10" presetClass="exit" presetSubtype="0" fill="hold" grpId="2" nodeType="clickEffect">
                                  <p:stCondLst>
                                    <p:cond delay="0"/>
                                  </p:stCondLst>
                                  <p:childTnLst>
                                    <p:animEffect transition="out" filter="fade">
                                      <p:cBhvr>
                                        <p:cTn id="235" dur="350"/>
                                        <p:tgtEl>
                                          <p:spTgt spid="4"/>
                                        </p:tgtEl>
                                      </p:cBhvr>
                                    </p:animEffect>
                                    <p:set>
                                      <p:cBhvr>
                                        <p:cTn id="236" dur="1" fill="hold">
                                          <p:stCondLst>
                                            <p:cond delay="499"/>
                                          </p:stCondLst>
                                        </p:cTn>
                                        <p:tgtEl>
                                          <p:spTgt spid="4"/>
                                        </p:tgtEl>
                                        <p:attrNameLst>
                                          <p:attrName>style.visibility</p:attrName>
                                        </p:attrNameLst>
                                      </p:cBhvr>
                                      <p:to>
                                        <p:strVal val="hidden"/>
                                      </p:to>
                                    </p:set>
                                  </p:childTnLst>
                                </p:cTn>
                              </p:par>
                              <p:par>
                                <p:cTn id="237" presetID="10" presetClass="exit" presetSubtype="0" fill="hold" grpId="2" nodeType="withEffect">
                                  <p:stCondLst>
                                    <p:cond delay="0"/>
                                  </p:stCondLst>
                                  <p:childTnLst>
                                    <p:animEffect transition="out" filter="fade">
                                      <p:cBhvr>
                                        <p:cTn id="238" dur="350"/>
                                        <p:tgtEl>
                                          <p:spTgt spid="5"/>
                                        </p:tgtEl>
                                      </p:cBhvr>
                                    </p:animEffect>
                                    <p:set>
                                      <p:cBhvr>
                                        <p:cTn id="239" dur="1" fill="hold">
                                          <p:stCondLst>
                                            <p:cond delay="499"/>
                                          </p:stCondLst>
                                        </p:cTn>
                                        <p:tgtEl>
                                          <p:spTgt spid="5"/>
                                        </p:tgtEl>
                                        <p:attrNameLst>
                                          <p:attrName>style.visibility</p:attrName>
                                        </p:attrNameLst>
                                      </p:cBhvr>
                                      <p:to>
                                        <p:strVal val="hidden"/>
                                      </p:to>
                                    </p:set>
                                  </p:childTnLst>
                                </p:cTn>
                              </p:par>
                              <p:par>
                                <p:cTn id="240" presetID="10" presetClass="exit" presetSubtype="0" fill="hold" grpId="2" nodeType="withEffect">
                                  <p:stCondLst>
                                    <p:cond delay="0"/>
                                  </p:stCondLst>
                                  <p:childTnLst>
                                    <p:animEffect transition="out" filter="fade">
                                      <p:cBhvr>
                                        <p:cTn id="241" dur="350"/>
                                        <p:tgtEl>
                                          <p:spTgt spid="7"/>
                                        </p:tgtEl>
                                      </p:cBhvr>
                                    </p:animEffect>
                                    <p:set>
                                      <p:cBhvr>
                                        <p:cTn id="242" dur="1" fill="hold">
                                          <p:stCondLst>
                                            <p:cond delay="499"/>
                                          </p:stCondLst>
                                        </p:cTn>
                                        <p:tgtEl>
                                          <p:spTgt spid="7"/>
                                        </p:tgtEl>
                                        <p:attrNameLst>
                                          <p:attrName>style.visibility</p:attrName>
                                        </p:attrNameLst>
                                      </p:cBhvr>
                                      <p:to>
                                        <p:strVal val="hidden"/>
                                      </p:to>
                                    </p:set>
                                  </p:childTnLst>
                                </p:cTn>
                              </p:par>
                              <p:par>
                                <p:cTn id="243" presetID="10" presetClass="exit" presetSubtype="0" fill="hold" grpId="2" nodeType="withEffect">
                                  <p:stCondLst>
                                    <p:cond delay="0"/>
                                  </p:stCondLst>
                                  <p:childTnLst>
                                    <p:animEffect transition="out" filter="fade">
                                      <p:cBhvr>
                                        <p:cTn id="244" dur="350"/>
                                        <p:tgtEl>
                                          <p:spTgt spid="8"/>
                                        </p:tgtEl>
                                      </p:cBhvr>
                                    </p:animEffect>
                                    <p:set>
                                      <p:cBhvr>
                                        <p:cTn id="245" dur="1" fill="hold">
                                          <p:stCondLst>
                                            <p:cond delay="499"/>
                                          </p:stCondLst>
                                        </p:cTn>
                                        <p:tgtEl>
                                          <p:spTgt spid="8"/>
                                        </p:tgtEl>
                                        <p:attrNameLst>
                                          <p:attrName>style.visibility</p:attrName>
                                        </p:attrNameLst>
                                      </p:cBhvr>
                                      <p:to>
                                        <p:strVal val="hidden"/>
                                      </p:to>
                                    </p:set>
                                  </p:childTnLst>
                                </p:cTn>
                              </p:par>
                              <p:par>
                                <p:cTn id="246" presetID="10" presetClass="exit" presetSubtype="0" fill="hold" grpId="2" nodeType="withEffect">
                                  <p:stCondLst>
                                    <p:cond delay="0"/>
                                  </p:stCondLst>
                                  <p:childTnLst>
                                    <p:animEffect transition="out" filter="fade">
                                      <p:cBhvr>
                                        <p:cTn id="247" dur="350"/>
                                        <p:tgtEl>
                                          <p:spTgt spid="15"/>
                                        </p:tgtEl>
                                      </p:cBhvr>
                                    </p:animEffect>
                                    <p:set>
                                      <p:cBhvr>
                                        <p:cTn id="248" dur="1" fill="hold">
                                          <p:stCondLst>
                                            <p:cond delay="499"/>
                                          </p:stCondLst>
                                        </p:cTn>
                                        <p:tgtEl>
                                          <p:spTgt spid="15"/>
                                        </p:tgtEl>
                                        <p:attrNameLst>
                                          <p:attrName>style.visibility</p:attrName>
                                        </p:attrNameLst>
                                      </p:cBhvr>
                                      <p:to>
                                        <p:strVal val="hidden"/>
                                      </p:to>
                                    </p:set>
                                  </p:childTnLst>
                                </p:cTn>
                              </p:par>
                              <p:par>
                                <p:cTn id="249" presetID="10" presetClass="exit" presetSubtype="0" fill="hold" grpId="2" nodeType="withEffect">
                                  <p:stCondLst>
                                    <p:cond delay="0"/>
                                  </p:stCondLst>
                                  <p:childTnLst>
                                    <p:animEffect transition="out" filter="fade">
                                      <p:cBhvr>
                                        <p:cTn id="250" dur="350"/>
                                        <p:tgtEl>
                                          <p:spTgt spid="16"/>
                                        </p:tgtEl>
                                      </p:cBhvr>
                                    </p:animEffect>
                                    <p:set>
                                      <p:cBhvr>
                                        <p:cTn id="251" dur="1" fill="hold">
                                          <p:stCondLst>
                                            <p:cond delay="499"/>
                                          </p:stCondLst>
                                        </p:cTn>
                                        <p:tgtEl>
                                          <p:spTgt spid="16"/>
                                        </p:tgtEl>
                                        <p:attrNameLst>
                                          <p:attrName>style.visibility</p:attrName>
                                        </p:attrNameLst>
                                      </p:cBhvr>
                                      <p:to>
                                        <p:strVal val="hidden"/>
                                      </p:to>
                                    </p:set>
                                  </p:childTnLst>
                                </p:cTn>
                              </p:par>
                              <p:par>
                                <p:cTn id="252" presetID="10" presetClass="exit" presetSubtype="0" fill="hold" grpId="2" nodeType="withEffect">
                                  <p:stCondLst>
                                    <p:cond delay="0"/>
                                  </p:stCondLst>
                                  <p:childTnLst>
                                    <p:animEffect transition="out" filter="fade">
                                      <p:cBhvr>
                                        <p:cTn id="253" dur="350"/>
                                        <p:tgtEl>
                                          <p:spTgt spid="17"/>
                                        </p:tgtEl>
                                      </p:cBhvr>
                                    </p:animEffect>
                                    <p:set>
                                      <p:cBhvr>
                                        <p:cTn id="254" dur="1" fill="hold">
                                          <p:stCondLst>
                                            <p:cond delay="499"/>
                                          </p:stCondLst>
                                        </p:cTn>
                                        <p:tgtEl>
                                          <p:spTgt spid="17"/>
                                        </p:tgtEl>
                                        <p:attrNameLst>
                                          <p:attrName>style.visibility</p:attrName>
                                        </p:attrNameLst>
                                      </p:cBhvr>
                                      <p:to>
                                        <p:strVal val="hidden"/>
                                      </p:to>
                                    </p:set>
                                  </p:childTnLst>
                                </p:cTn>
                              </p:par>
                              <p:par>
                                <p:cTn id="255" presetID="10" presetClass="exit" presetSubtype="0" fill="hold" grpId="2" nodeType="withEffect">
                                  <p:stCondLst>
                                    <p:cond delay="0"/>
                                  </p:stCondLst>
                                  <p:childTnLst>
                                    <p:animEffect transition="out" filter="fade">
                                      <p:cBhvr>
                                        <p:cTn id="256" dur="350"/>
                                        <p:tgtEl>
                                          <p:spTgt spid="18"/>
                                        </p:tgtEl>
                                      </p:cBhvr>
                                    </p:animEffect>
                                    <p:set>
                                      <p:cBhvr>
                                        <p:cTn id="257" dur="1" fill="hold">
                                          <p:stCondLst>
                                            <p:cond delay="499"/>
                                          </p:stCondLst>
                                        </p:cTn>
                                        <p:tgtEl>
                                          <p:spTgt spid="18"/>
                                        </p:tgtEl>
                                        <p:attrNameLst>
                                          <p:attrName>style.visibility</p:attrName>
                                        </p:attrNameLst>
                                      </p:cBhvr>
                                      <p:to>
                                        <p:strVal val="hidden"/>
                                      </p:to>
                                    </p:set>
                                  </p:childTnLst>
                                </p:cTn>
                              </p:par>
                              <p:par>
                                <p:cTn id="258" presetID="10" presetClass="exit" presetSubtype="0" fill="hold" grpId="2" nodeType="withEffect">
                                  <p:stCondLst>
                                    <p:cond delay="0"/>
                                  </p:stCondLst>
                                  <p:childTnLst>
                                    <p:animEffect transition="out" filter="fade">
                                      <p:cBhvr>
                                        <p:cTn id="259" dur="350"/>
                                        <p:tgtEl>
                                          <p:spTgt spid="19"/>
                                        </p:tgtEl>
                                      </p:cBhvr>
                                    </p:animEffect>
                                    <p:set>
                                      <p:cBhvr>
                                        <p:cTn id="260" dur="1" fill="hold">
                                          <p:stCondLst>
                                            <p:cond delay="499"/>
                                          </p:stCondLst>
                                        </p:cTn>
                                        <p:tgtEl>
                                          <p:spTgt spid="19"/>
                                        </p:tgtEl>
                                        <p:attrNameLst>
                                          <p:attrName>style.visibility</p:attrName>
                                        </p:attrNameLst>
                                      </p:cBhvr>
                                      <p:to>
                                        <p:strVal val="hidden"/>
                                      </p:to>
                                    </p:set>
                                  </p:childTnLst>
                                </p:cTn>
                              </p:par>
                              <p:par>
                                <p:cTn id="261" presetID="10" presetClass="exit" presetSubtype="0" fill="hold" grpId="2" nodeType="withEffect">
                                  <p:stCondLst>
                                    <p:cond delay="0"/>
                                  </p:stCondLst>
                                  <p:childTnLst>
                                    <p:animEffect transition="out" filter="fade">
                                      <p:cBhvr>
                                        <p:cTn id="262" dur="350"/>
                                        <p:tgtEl>
                                          <p:spTgt spid="20"/>
                                        </p:tgtEl>
                                      </p:cBhvr>
                                    </p:animEffect>
                                    <p:set>
                                      <p:cBhvr>
                                        <p:cTn id="263" dur="1" fill="hold">
                                          <p:stCondLst>
                                            <p:cond delay="499"/>
                                          </p:stCondLst>
                                        </p:cTn>
                                        <p:tgtEl>
                                          <p:spTgt spid="20"/>
                                        </p:tgtEl>
                                        <p:attrNameLst>
                                          <p:attrName>style.visibility</p:attrName>
                                        </p:attrNameLst>
                                      </p:cBhvr>
                                      <p:to>
                                        <p:strVal val="hidden"/>
                                      </p:to>
                                    </p:set>
                                  </p:childTnLst>
                                </p:cTn>
                              </p:par>
                              <p:par>
                                <p:cTn id="264" presetID="10" presetClass="exit" presetSubtype="0" fill="hold" grpId="2" nodeType="withEffect">
                                  <p:stCondLst>
                                    <p:cond delay="0"/>
                                  </p:stCondLst>
                                  <p:childTnLst>
                                    <p:animEffect transition="out" filter="fade">
                                      <p:cBhvr>
                                        <p:cTn id="265" dur="350"/>
                                        <p:tgtEl>
                                          <p:spTgt spid="21"/>
                                        </p:tgtEl>
                                      </p:cBhvr>
                                    </p:animEffect>
                                    <p:set>
                                      <p:cBhvr>
                                        <p:cTn id="266" dur="1" fill="hold">
                                          <p:stCondLst>
                                            <p:cond delay="499"/>
                                          </p:stCondLst>
                                        </p:cTn>
                                        <p:tgtEl>
                                          <p:spTgt spid="21"/>
                                        </p:tgtEl>
                                        <p:attrNameLst>
                                          <p:attrName>style.visibility</p:attrName>
                                        </p:attrNameLst>
                                      </p:cBhvr>
                                      <p:to>
                                        <p:strVal val="hidden"/>
                                      </p:to>
                                    </p:set>
                                  </p:childTnLst>
                                </p:cTn>
                              </p:par>
                              <p:par>
                                <p:cTn id="267" presetID="10" presetClass="exit" presetSubtype="0" fill="hold" grpId="2" nodeType="withEffect">
                                  <p:stCondLst>
                                    <p:cond delay="0"/>
                                  </p:stCondLst>
                                  <p:childTnLst>
                                    <p:animEffect transition="out" filter="fade">
                                      <p:cBhvr>
                                        <p:cTn id="268" dur="350"/>
                                        <p:tgtEl>
                                          <p:spTgt spid="22"/>
                                        </p:tgtEl>
                                      </p:cBhvr>
                                    </p:animEffect>
                                    <p:set>
                                      <p:cBhvr>
                                        <p:cTn id="269" dur="1" fill="hold">
                                          <p:stCondLst>
                                            <p:cond delay="499"/>
                                          </p:stCondLst>
                                        </p:cTn>
                                        <p:tgtEl>
                                          <p:spTgt spid="22"/>
                                        </p:tgtEl>
                                        <p:attrNameLst>
                                          <p:attrName>style.visibility</p:attrName>
                                        </p:attrNameLst>
                                      </p:cBhvr>
                                      <p:to>
                                        <p:strVal val="hidden"/>
                                      </p:to>
                                    </p:set>
                                  </p:childTnLst>
                                </p:cTn>
                              </p:par>
                              <p:par>
                                <p:cTn id="270" presetID="10" presetClass="exit" presetSubtype="0" fill="hold" grpId="2" nodeType="withEffect">
                                  <p:stCondLst>
                                    <p:cond delay="0"/>
                                  </p:stCondLst>
                                  <p:childTnLst>
                                    <p:animEffect transition="out" filter="fade">
                                      <p:cBhvr>
                                        <p:cTn id="271" dur="350"/>
                                        <p:tgtEl>
                                          <p:spTgt spid="31"/>
                                        </p:tgtEl>
                                      </p:cBhvr>
                                    </p:animEffect>
                                    <p:set>
                                      <p:cBhvr>
                                        <p:cTn id="272" dur="1" fill="hold">
                                          <p:stCondLst>
                                            <p:cond delay="499"/>
                                          </p:stCondLst>
                                        </p:cTn>
                                        <p:tgtEl>
                                          <p:spTgt spid="31"/>
                                        </p:tgtEl>
                                        <p:attrNameLst>
                                          <p:attrName>style.visibility</p:attrName>
                                        </p:attrNameLst>
                                      </p:cBhvr>
                                      <p:to>
                                        <p:strVal val="hidden"/>
                                      </p:to>
                                    </p:set>
                                  </p:childTnLst>
                                </p:cTn>
                              </p:par>
                              <p:par>
                                <p:cTn id="273" presetID="10" presetClass="exit" presetSubtype="0" fill="hold" grpId="2" nodeType="withEffect">
                                  <p:stCondLst>
                                    <p:cond delay="0"/>
                                  </p:stCondLst>
                                  <p:childTnLst>
                                    <p:animEffect transition="out" filter="fade">
                                      <p:cBhvr>
                                        <p:cTn id="274" dur="350"/>
                                        <p:tgtEl>
                                          <p:spTgt spid="32"/>
                                        </p:tgtEl>
                                      </p:cBhvr>
                                    </p:animEffect>
                                    <p:set>
                                      <p:cBhvr>
                                        <p:cTn id="275" dur="1" fill="hold">
                                          <p:stCondLst>
                                            <p:cond delay="499"/>
                                          </p:stCondLst>
                                        </p:cTn>
                                        <p:tgtEl>
                                          <p:spTgt spid="32"/>
                                        </p:tgtEl>
                                        <p:attrNameLst>
                                          <p:attrName>style.visibility</p:attrName>
                                        </p:attrNameLst>
                                      </p:cBhvr>
                                      <p:to>
                                        <p:strVal val="hidden"/>
                                      </p:to>
                                    </p:set>
                                  </p:childTnLst>
                                </p:cTn>
                              </p:par>
                              <p:par>
                                <p:cTn id="276" presetID="10" presetClass="exit" presetSubtype="0" fill="hold" grpId="2" nodeType="withEffect">
                                  <p:stCondLst>
                                    <p:cond delay="0"/>
                                  </p:stCondLst>
                                  <p:childTnLst>
                                    <p:animEffect transition="out" filter="fade">
                                      <p:cBhvr>
                                        <p:cTn id="277" dur="350"/>
                                        <p:tgtEl>
                                          <p:spTgt spid="33"/>
                                        </p:tgtEl>
                                      </p:cBhvr>
                                    </p:animEffect>
                                    <p:set>
                                      <p:cBhvr>
                                        <p:cTn id="278" dur="1" fill="hold">
                                          <p:stCondLst>
                                            <p:cond delay="499"/>
                                          </p:stCondLst>
                                        </p:cTn>
                                        <p:tgtEl>
                                          <p:spTgt spid="33"/>
                                        </p:tgtEl>
                                        <p:attrNameLst>
                                          <p:attrName>style.visibility</p:attrName>
                                        </p:attrNameLst>
                                      </p:cBhvr>
                                      <p:to>
                                        <p:strVal val="hidden"/>
                                      </p:to>
                                    </p:set>
                                  </p:childTnLst>
                                </p:cTn>
                              </p:par>
                              <p:par>
                                <p:cTn id="279" presetID="10" presetClass="exit" presetSubtype="0" fill="hold" grpId="2" nodeType="withEffect">
                                  <p:stCondLst>
                                    <p:cond delay="0"/>
                                  </p:stCondLst>
                                  <p:childTnLst>
                                    <p:animEffect transition="out" filter="fade">
                                      <p:cBhvr>
                                        <p:cTn id="280" dur="350"/>
                                        <p:tgtEl>
                                          <p:spTgt spid="34"/>
                                        </p:tgtEl>
                                      </p:cBhvr>
                                    </p:animEffect>
                                    <p:set>
                                      <p:cBhvr>
                                        <p:cTn id="281" dur="1" fill="hold">
                                          <p:stCondLst>
                                            <p:cond delay="499"/>
                                          </p:stCondLst>
                                        </p:cTn>
                                        <p:tgtEl>
                                          <p:spTgt spid="34"/>
                                        </p:tgtEl>
                                        <p:attrNameLst>
                                          <p:attrName>style.visibility</p:attrName>
                                        </p:attrNameLst>
                                      </p:cBhvr>
                                      <p:to>
                                        <p:strVal val="hidden"/>
                                      </p:to>
                                    </p:set>
                                  </p:childTnLst>
                                </p:cTn>
                              </p:par>
                              <p:par>
                                <p:cTn id="282" presetID="10" presetClass="exit" presetSubtype="0" fill="hold" grpId="2" nodeType="withEffect">
                                  <p:stCondLst>
                                    <p:cond delay="0"/>
                                  </p:stCondLst>
                                  <p:childTnLst>
                                    <p:animEffect transition="out" filter="fade">
                                      <p:cBhvr>
                                        <p:cTn id="283" dur="350"/>
                                        <p:tgtEl>
                                          <p:spTgt spid="35"/>
                                        </p:tgtEl>
                                      </p:cBhvr>
                                    </p:animEffect>
                                    <p:set>
                                      <p:cBhvr>
                                        <p:cTn id="284" dur="1" fill="hold">
                                          <p:stCondLst>
                                            <p:cond delay="499"/>
                                          </p:stCondLst>
                                        </p:cTn>
                                        <p:tgtEl>
                                          <p:spTgt spid="35"/>
                                        </p:tgtEl>
                                        <p:attrNameLst>
                                          <p:attrName>style.visibility</p:attrName>
                                        </p:attrNameLst>
                                      </p:cBhvr>
                                      <p:to>
                                        <p:strVal val="hidden"/>
                                      </p:to>
                                    </p:set>
                                  </p:childTnLst>
                                </p:cTn>
                              </p:par>
                              <p:par>
                                <p:cTn id="285" presetID="10" presetClass="exit" presetSubtype="0" fill="hold" grpId="2" nodeType="withEffect">
                                  <p:stCondLst>
                                    <p:cond delay="0"/>
                                  </p:stCondLst>
                                  <p:childTnLst>
                                    <p:animEffect transition="out" filter="fade">
                                      <p:cBhvr>
                                        <p:cTn id="286" dur="350"/>
                                        <p:tgtEl>
                                          <p:spTgt spid="36"/>
                                        </p:tgtEl>
                                      </p:cBhvr>
                                    </p:animEffect>
                                    <p:set>
                                      <p:cBhvr>
                                        <p:cTn id="287" dur="1" fill="hold">
                                          <p:stCondLst>
                                            <p:cond delay="499"/>
                                          </p:stCondLst>
                                        </p:cTn>
                                        <p:tgtEl>
                                          <p:spTgt spid="36"/>
                                        </p:tgtEl>
                                        <p:attrNameLst>
                                          <p:attrName>style.visibility</p:attrName>
                                        </p:attrNameLst>
                                      </p:cBhvr>
                                      <p:to>
                                        <p:strVal val="hidden"/>
                                      </p:to>
                                    </p:set>
                                  </p:childTnLst>
                                </p:cTn>
                              </p:par>
                              <p:par>
                                <p:cTn id="288" presetID="10" presetClass="exit" presetSubtype="0" fill="hold" grpId="2" nodeType="withEffect">
                                  <p:stCondLst>
                                    <p:cond delay="0"/>
                                  </p:stCondLst>
                                  <p:childTnLst>
                                    <p:animEffect transition="out" filter="fade">
                                      <p:cBhvr>
                                        <p:cTn id="289" dur="350"/>
                                        <p:tgtEl>
                                          <p:spTgt spid="37"/>
                                        </p:tgtEl>
                                      </p:cBhvr>
                                    </p:animEffect>
                                    <p:set>
                                      <p:cBhvr>
                                        <p:cTn id="290" dur="1" fill="hold">
                                          <p:stCondLst>
                                            <p:cond delay="499"/>
                                          </p:stCondLst>
                                        </p:cTn>
                                        <p:tgtEl>
                                          <p:spTgt spid="37"/>
                                        </p:tgtEl>
                                        <p:attrNameLst>
                                          <p:attrName>style.visibility</p:attrName>
                                        </p:attrNameLst>
                                      </p:cBhvr>
                                      <p:to>
                                        <p:strVal val="hidden"/>
                                      </p:to>
                                    </p:set>
                                  </p:childTnLst>
                                </p:cTn>
                              </p:par>
                              <p:par>
                                <p:cTn id="291" presetID="10" presetClass="exit" presetSubtype="0" fill="hold" grpId="2" nodeType="withEffect">
                                  <p:stCondLst>
                                    <p:cond delay="0"/>
                                  </p:stCondLst>
                                  <p:childTnLst>
                                    <p:animEffect transition="out" filter="fade">
                                      <p:cBhvr>
                                        <p:cTn id="292" dur="350"/>
                                        <p:tgtEl>
                                          <p:spTgt spid="38"/>
                                        </p:tgtEl>
                                      </p:cBhvr>
                                    </p:animEffect>
                                    <p:set>
                                      <p:cBhvr>
                                        <p:cTn id="293" dur="1" fill="hold">
                                          <p:stCondLst>
                                            <p:cond delay="499"/>
                                          </p:stCondLst>
                                        </p:cTn>
                                        <p:tgtEl>
                                          <p:spTgt spid="38"/>
                                        </p:tgtEl>
                                        <p:attrNameLst>
                                          <p:attrName>style.visibility</p:attrName>
                                        </p:attrNameLst>
                                      </p:cBhvr>
                                      <p:to>
                                        <p:strVal val="hidden"/>
                                      </p:to>
                                    </p:set>
                                  </p:childTnLst>
                                </p:cTn>
                              </p:par>
                              <p:par>
                                <p:cTn id="294" presetID="10" presetClass="exit" presetSubtype="0" fill="hold" grpId="2" nodeType="withEffect">
                                  <p:stCondLst>
                                    <p:cond delay="0"/>
                                  </p:stCondLst>
                                  <p:childTnLst>
                                    <p:animEffect transition="out" filter="fade">
                                      <p:cBhvr>
                                        <p:cTn id="295" dur="350"/>
                                        <p:tgtEl>
                                          <p:spTgt spid="39"/>
                                        </p:tgtEl>
                                      </p:cBhvr>
                                    </p:animEffect>
                                    <p:set>
                                      <p:cBhvr>
                                        <p:cTn id="296" dur="1" fill="hold">
                                          <p:stCondLst>
                                            <p:cond delay="499"/>
                                          </p:stCondLst>
                                        </p:cTn>
                                        <p:tgtEl>
                                          <p:spTgt spid="39"/>
                                        </p:tgtEl>
                                        <p:attrNameLst>
                                          <p:attrName>style.visibility</p:attrName>
                                        </p:attrNameLst>
                                      </p:cBhvr>
                                      <p:to>
                                        <p:strVal val="hidden"/>
                                      </p:to>
                                    </p:set>
                                  </p:childTnLst>
                                </p:cTn>
                              </p:par>
                              <p:par>
                                <p:cTn id="297" presetID="10" presetClass="exit" presetSubtype="0" fill="hold" grpId="2" nodeType="withEffect">
                                  <p:stCondLst>
                                    <p:cond delay="0"/>
                                  </p:stCondLst>
                                  <p:childTnLst>
                                    <p:animEffect transition="out" filter="fade">
                                      <p:cBhvr>
                                        <p:cTn id="298" dur="350"/>
                                        <p:tgtEl>
                                          <p:spTgt spid="40"/>
                                        </p:tgtEl>
                                      </p:cBhvr>
                                    </p:animEffect>
                                    <p:set>
                                      <p:cBhvr>
                                        <p:cTn id="299" dur="1" fill="hold">
                                          <p:stCondLst>
                                            <p:cond delay="499"/>
                                          </p:stCondLst>
                                        </p:cTn>
                                        <p:tgtEl>
                                          <p:spTgt spid="40"/>
                                        </p:tgtEl>
                                        <p:attrNameLst>
                                          <p:attrName>style.visibility</p:attrName>
                                        </p:attrNameLst>
                                      </p:cBhvr>
                                      <p:to>
                                        <p:strVal val="hidden"/>
                                      </p:to>
                                    </p:set>
                                  </p:childTnLst>
                                </p:cTn>
                              </p:par>
                              <p:par>
                                <p:cTn id="300" presetID="10" presetClass="exit" presetSubtype="0" fill="hold" grpId="2" nodeType="withEffect">
                                  <p:stCondLst>
                                    <p:cond delay="0"/>
                                  </p:stCondLst>
                                  <p:childTnLst>
                                    <p:animEffect transition="out" filter="fade">
                                      <p:cBhvr>
                                        <p:cTn id="301" dur="350"/>
                                        <p:tgtEl>
                                          <p:spTgt spid="41"/>
                                        </p:tgtEl>
                                      </p:cBhvr>
                                    </p:animEffect>
                                    <p:set>
                                      <p:cBhvr>
                                        <p:cTn id="302" dur="1" fill="hold">
                                          <p:stCondLst>
                                            <p:cond delay="499"/>
                                          </p:stCondLst>
                                        </p:cTn>
                                        <p:tgtEl>
                                          <p:spTgt spid="41"/>
                                        </p:tgtEl>
                                        <p:attrNameLst>
                                          <p:attrName>style.visibility</p:attrName>
                                        </p:attrNameLst>
                                      </p:cBhvr>
                                      <p:to>
                                        <p:strVal val="hidden"/>
                                      </p:to>
                                    </p:set>
                                  </p:childTnLst>
                                </p:cTn>
                              </p:par>
                              <p:par>
                                <p:cTn id="303" presetID="10" presetClass="exit" presetSubtype="0" fill="hold" grpId="2" nodeType="withEffect">
                                  <p:stCondLst>
                                    <p:cond delay="0"/>
                                  </p:stCondLst>
                                  <p:childTnLst>
                                    <p:animEffect transition="out" filter="fade">
                                      <p:cBhvr>
                                        <p:cTn id="304" dur="350"/>
                                        <p:tgtEl>
                                          <p:spTgt spid="42"/>
                                        </p:tgtEl>
                                      </p:cBhvr>
                                    </p:animEffect>
                                    <p:set>
                                      <p:cBhvr>
                                        <p:cTn id="305" dur="1" fill="hold">
                                          <p:stCondLst>
                                            <p:cond delay="499"/>
                                          </p:stCondLst>
                                        </p:cTn>
                                        <p:tgtEl>
                                          <p:spTgt spid="42"/>
                                        </p:tgtEl>
                                        <p:attrNameLst>
                                          <p:attrName>style.visibility</p:attrName>
                                        </p:attrNameLst>
                                      </p:cBhvr>
                                      <p:to>
                                        <p:strVal val="hidden"/>
                                      </p:to>
                                    </p:set>
                                  </p:childTnLst>
                                </p:cTn>
                              </p:par>
                              <p:par>
                                <p:cTn id="306" presetID="10" presetClass="exit" presetSubtype="0" fill="hold" grpId="2" nodeType="withEffect">
                                  <p:stCondLst>
                                    <p:cond delay="0"/>
                                  </p:stCondLst>
                                  <p:childTnLst>
                                    <p:animEffect transition="out" filter="fade">
                                      <p:cBhvr>
                                        <p:cTn id="307" dur="350"/>
                                        <p:tgtEl>
                                          <p:spTgt spid="43"/>
                                        </p:tgtEl>
                                      </p:cBhvr>
                                    </p:animEffect>
                                    <p:set>
                                      <p:cBhvr>
                                        <p:cTn id="308" dur="1" fill="hold">
                                          <p:stCondLst>
                                            <p:cond delay="499"/>
                                          </p:stCondLst>
                                        </p:cTn>
                                        <p:tgtEl>
                                          <p:spTgt spid="43"/>
                                        </p:tgtEl>
                                        <p:attrNameLst>
                                          <p:attrName>style.visibility</p:attrName>
                                        </p:attrNameLst>
                                      </p:cBhvr>
                                      <p:to>
                                        <p:strVal val="hidden"/>
                                      </p:to>
                                    </p:set>
                                  </p:childTnLst>
                                </p:cTn>
                              </p:par>
                              <p:par>
                                <p:cTn id="309" presetID="10" presetClass="exit" presetSubtype="0" fill="hold" grpId="2" nodeType="withEffect">
                                  <p:stCondLst>
                                    <p:cond delay="0"/>
                                  </p:stCondLst>
                                  <p:childTnLst>
                                    <p:animEffect transition="out" filter="fade">
                                      <p:cBhvr>
                                        <p:cTn id="310" dur="350"/>
                                        <p:tgtEl>
                                          <p:spTgt spid="44"/>
                                        </p:tgtEl>
                                      </p:cBhvr>
                                    </p:animEffect>
                                    <p:set>
                                      <p:cBhvr>
                                        <p:cTn id="311" dur="1" fill="hold">
                                          <p:stCondLst>
                                            <p:cond delay="499"/>
                                          </p:stCondLst>
                                        </p:cTn>
                                        <p:tgtEl>
                                          <p:spTgt spid="44"/>
                                        </p:tgtEl>
                                        <p:attrNameLst>
                                          <p:attrName>style.visibility</p:attrName>
                                        </p:attrNameLst>
                                      </p:cBhvr>
                                      <p:to>
                                        <p:strVal val="hidden"/>
                                      </p:to>
                                    </p:set>
                                  </p:childTnLst>
                                </p:cTn>
                              </p:par>
                              <p:par>
                                <p:cTn id="312" presetID="10" presetClass="exit" presetSubtype="0" fill="hold" grpId="2" nodeType="withEffect">
                                  <p:stCondLst>
                                    <p:cond delay="0"/>
                                  </p:stCondLst>
                                  <p:childTnLst>
                                    <p:animEffect transition="out" filter="fade">
                                      <p:cBhvr>
                                        <p:cTn id="313" dur="350"/>
                                        <p:tgtEl>
                                          <p:spTgt spid="45"/>
                                        </p:tgtEl>
                                      </p:cBhvr>
                                    </p:animEffect>
                                    <p:set>
                                      <p:cBhvr>
                                        <p:cTn id="314" dur="1" fill="hold">
                                          <p:stCondLst>
                                            <p:cond delay="499"/>
                                          </p:stCondLst>
                                        </p:cTn>
                                        <p:tgtEl>
                                          <p:spTgt spid="45"/>
                                        </p:tgtEl>
                                        <p:attrNameLst>
                                          <p:attrName>style.visibility</p:attrName>
                                        </p:attrNameLst>
                                      </p:cBhvr>
                                      <p:to>
                                        <p:strVal val="hidden"/>
                                      </p:to>
                                    </p:set>
                                  </p:childTnLst>
                                </p:cTn>
                              </p:par>
                              <p:par>
                                <p:cTn id="315" presetID="10" presetClass="exit" presetSubtype="0" fill="hold" grpId="2" nodeType="withEffect">
                                  <p:stCondLst>
                                    <p:cond delay="0"/>
                                  </p:stCondLst>
                                  <p:childTnLst>
                                    <p:animEffect transition="out" filter="fade">
                                      <p:cBhvr>
                                        <p:cTn id="316" dur="350"/>
                                        <p:tgtEl>
                                          <p:spTgt spid="46"/>
                                        </p:tgtEl>
                                      </p:cBhvr>
                                    </p:animEffect>
                                    <p:set>
                                      <p:cBhvr>
                                        <p:cTn id="317" dur="1" fill="hold">
                                          <p:stCondLst>
                                            <p:cond delay="499"/>
                                          </p:stCondLst>
                                        </p:cTn>
                                        <p:tgtEl>
                                          <p:spTgt spid="46"/>
                                        </p:tgtEl>
                                        <p:attrNameLst>
                                          <p:attrName>style.visibility</p:attrName>
                                        </p:attrNameLst>
                                      </p:cBhvr>
                                      <p:to>
                                        <p:strVal val="hidden"/>
                                      </p:to>
                                    </p:set>
                                  </p:childTnLst>
                                </p:cTn>
                              </p:par>
                              <p:par>
                                <p:cTn id="318" presetID="10" presetClass="entr" presetSubtype="0" fill="hold" grpId="2" nodeType="withEffect">
                                  <p:stCondLst>
                                    <p:cond delay="0"/>
                                  </p:stCondLst>
                                  <p:childTnLst>
                                    <p:set>
                                      <p:cBhvr>
                                        <p:cTn id="319" dur="1" fill="hold">
                                          <p:stCondLst>
                                            <p:cond delay="0"/>
                                          </p:stCondLst>
                                        </p:cTn>
                                        <p:tgtEl>
                                          <p:spTgt spid="6"/>
                                        </p:tgtEl>
                                        <p:attrNameLst>
                                          <p:attrName>style.visibility</p:attrName>
                                        </p:attrNameLst>
                                      </p:cBhvr>
                                      <p:to>
                                        <p:strVal val="visible"/>
                                      </p:to>
                                    </p:set>
                                    <p:animEffect transition="in" filter="fade">
                                      <p:cBhvr>
                                        <p:cTn id="320" dur="350"/>
                                        <p:tgtEl>
                                          <p:spTgt spid="6"/>
                                        </p:tgtEl>
                                      </p:cBhvr>
                                    </p:animEffect>
                                  </p:childTnLst>
                                </p:cTn>
                              </p:par>
                              <p:par>
                                <p:cTn id="321" presetID="10" presetClass="entr" presetSubtype="0" fill="hold" grpId="2" nodeType="withEffect">
                                  <p:stCondLst>
                                    <p:cond delay="0"/>
                                  </p:stCondLst>
                                  <p:childTnLst>
                                    <p:set>
                                      <p:cBhvr>
                                        <p:cTn id="322" dur="1" fill="hold">
                                          <p:stCondLst>
                                            <p:cond delay="0"/>
                                          </p:stCondLst>
                                        </p:cTn>
                                        <p:tgtEl>
                                          <p:spTgt spid="23"/>
                                        </p:tgtEl>
                                        <p:attrNameLst>
                                          <p:attrName>style.visibility</p:attrName>
                                        </p:attrNameLst>
                                      </p:cBhvr>
                                      <p:to>
                                        <p:strVal val="visible"/>
                                      </p:to>
                                    </p:set>
                                    <p:animEffect transition="in" filter="fade">
                                      <p:cBhvr>
                                        <p:cTn id="323" dur="350"/>
                                        <p:tgtEl>
                                          <p:spTgt spid="23"/>
                                        </p:tgtEl>
                                      </p:cBhvr>
                                    </p:animEffect>
                                  </p:childTnLst>
                                </p:cTn>
                              </p:par>
                              <p:par>
                                <p:cTn id="324" presetID="10" presetClass="entr" presetSubtype="0" fill="hold" grpId="2" nodeType="withEffect">
                                  <p:stCondLst>
                                    <p:cond delay="0"/>
                                  </p:stCondLst>
                                  <p:childTnLst>
                                    <p:set>
                                      <p:cBhvr>
                                        <p:cTn id="325" dur="1" fill="hold">
                                          <p:stCondLst>
                                            <p:cond delay="0"/>
                                          </p:stCondLst>
                                        </p:cTn>
                                        <p:tgtEl>
                                          <p:spTgt spid="24"/>
                                        </p:tgtEl>
                                        <p:attrNameLst>
                                          <p:attrName>style.visibility</p:attrName>
                                        </p:attrNameLst>
                                      </p:cBhvr>
                                      <p:to>
                                        <p:strVal val="visible"/>
                                      </p:to>
                                    </p:set>
                                    <p:animEffect transition="in" filter="fade">
                                      <p:cBhvr>
                                        <p:cTn id="326" dur="350"/>
                                        <p:tgtEl>
                                          <p:spTgt spid="24"/>
                                        </p:tgtEl>
                                      </p:cBhvr>
                                    </p:animEffect>
                                  </p:childTnLst>
                                </p:cTn>
                              </p:par>
                              <p:par>
                                <p:cTn id="327" presetID="10" presetClass="entr" presetSubtype="0" fill="hold" grpId="2" nodeType="withEffect">
                                  <p:stCondLst>
                                    <p:cond delay="0"/>
                                  </p:stCondLst>
                                  <p:childTnLst>
                                    <p:set>
                                      <p:cBhvr>
                                        <p:cTn id="328" dur="1" fill="hold">
                                          <p:stCondLst>
                                            <p:cond delay="0"/>
                                          </p:stCondLst>
                                        </p:cTn>
                                        <p:tgtEl>
                                          <p:spTgt spid="25"/>
                                        </p:tgtEl>
                                        <p:attrNameLst>
                                          <p:attrName>style.visibility</p:attrName>
                                        </p:attrNameLst>
                                      </p:cBhvr>
                                      <p:to>
                                        <p:strVal val="visible"/>
                                      </p:to>
                                    </p:set>
                                    <p:animEffect transition="in" filter="fade">
                                      <p:cBhvr>
                                        <p:cTn id="329" dur="350"/>
                                        <p:tgtEl>
                                          <p:spTgt spid="25"/>
                                        </p:tgtEl>
                                      </p:cBhvr>
                                    </p:animEffect>
                                  </p:childTnLst>
                                </p:cTn>
                              </p:par>
                              <p:par>
                                <p:cTn id="330" presetID="10" presetClass="entr" presetSubtype="0" fill="hold" grpId="2" nodeType="withEffect">
                                  <p:stCondLst>
                                    <p:cond delay="0"/>
                                  </p:stCondLst>
                                  <p:childTnLst>
                                    <p:set>
                                      <p:cBhvr>
                                        <p:cTn id="331" dur="1" fill="hold">
                                          <p:stCondLst>
                                            <p:cond delay="0"/>
                                          </p:stCondLst>
                                        </p:cTn>
                                        <p:tgtEl>
                                          <p:spTgt spid="26"/>
                                        </p:tgtEl>
                                        <p:attrNameLst>
                                          <p:attrName>style.visibility</p:attrName>
                                        </p:attrNameLst>
                                      </p:cBhvr>
                                      <p:to>
                                        <p:strVal val="visible"/>
                                      </p:to>
                                    </p:set>
                                    <p:animEffect transition="in" filter="fade">
                                      <p:cBhvr>
                                        <p:cTn id="332" dur="350"/>
                                        <p:tgtEl>
                                          <p:spTgt spid="26"/>
                                        </p:tgtEl>
                                      </p:cBhvr>
                                    </p:animEffect>
                                  </p:childTnLst>
                                </p:cTn>
                              </p:par>
                              <p:par>
                                <p:cTn id="333" presetID="10" presetClass="entr" presetSubtype="0" fill="hold" grpId="2" nodeType="withEffect">
                                  <p:stCondLst>
                                    <p:cond delay="0"/>
                                  </p:stCondLst>
                                  <p:childTnLst>
                                    <p:set>
                                      <p:cBhvr>
                                        <p:cTn id="334" dur="1" fill="hold">
                                          <p:stCondLst>
                                            <p:cond delay="0"/>
                                          </p:stCondLst>
                                        </p:cTn>
                                        <p:tgtEl>
                                          <p:spTgt spid="27"/>
                                        </p:tgtEl>
                                        <p:attrNameLst>
                                          <p:attrName>style.visibility</p:attrName>
                                        </p:attrNameLst>
                                      </p:cBhvr>
                                      <p:to>
                                        <p:strVal val="visible"/>
                                      </p:to>
                                    </p:set>
                                    <p:animEffect transition="in" filter="fade">
                                      <p:cBhvr>
                                        <p:cTn id="335" dur="350"/>
                                        <p:tgtEl>
                                          <p:spTgt spid="27"/>
                                        </p:tgtEl>
                                      </p:cBhvr>
                                    </p:animEffect>
                                  </p:childTnLst>
                                </p:cTn>
                              </p:par>
                              <p:par>
                                <p:cTn id="336" presetID="10" presetClass="entr" presetSubtype="0" fill="hold" grpId="2" nodeType="withEffect">
                                  <p:stCondLst>
                                    <p:cond delay="0"/>
                                  </p:stCondLst>
                                  <p:childTnLst>
                                    <p:set>
                                      <p:cBhvr>
                                        <p:cTn id="337" dur="1" fill="hold">
                                          <p:stCondLst>
                                            <p:cond delay="0"/>
                                          </p:stCondLst>
                                        </p:cTn>
                                        <p:tgtEl>
                                          <p:spTgt spid="28"/>
                                        </p:tgtEl>
                                        <p:attrNameLst>
                                          <p:attrName>style.visibility</p:attrName>
                                        </p:attrNameLst>
                                      </p:cBhvr>
                                      <p:to>
                                        <p:strVal val="visible"/>
                                      </p:to>
                                    </p:set>
                                    <p:animEffect transition="in" filter="fade">
                                      <p:cBhvr>
                                        <p:cTn id="338" dur="350"/>
                                        <p:tgtEl>
                                          <p:spTgt spid="28"/>
                                        </p:tgtEl>
                                      </p:cBhvr>
                                    </p:animEffect>
                                  </p:childTnLst>
                                </p:cTn>
                              </p:par>
                              <p:par>
                                <p:cTn id="339" presetID="10" presetClass="entr" presetSubtype="0" fill="hold" grpId="2" nodeType="withEffect">
                                  <p:stCondLst>
                                    <p:cond delay="0"/>
                                  </p:stCondLst>
                                  <p:childTnLst>
                                    <p:set>
                                      <p:cBhvr>
                                        <p:cTn id="340" dur="1" fill="hold">
                                          <p:stCondLst>
                                            <p:cond delay="0"/>
                                          </p:stCondLst>
                                        </p:cTn>
                                        <p:tgtEl>
                                          <p:spTgt spid="29"/>
                                        </p:tgtEl>
                                        <p:attrNameLst>
                                          <p:attrName>style.visibility</p:attrName>
                                        </p:attrNameLst>
                                      </p:cBhvr>
                                      <p:to>
                                        <p:strVal val="visible"/>
                                      </p:to>
                                    </p:set>
                                    <p:animEffect transition="in" filter="fade">
                                      <p:cBhvr>
                                        <p:cTn id="341" dur="350"/>
                                        <p:tgtEl>
                                          <p:spTgt spid="29"/>
                                        </p:tgtEl>
                                      </p:cBhvr>
                                    </p:animEffect>
                                  </p:childTnLst>
                                </p:cTn>
                              </p:par>
                              <p:par>
                                <p:cTn id="342" presetID="10" presetClass="entr" presetSubtype="0" fill="hold" grpId="2" nodeType="withEffect">
                                  <p:stCondLst>
                                    <p:cond delay="0"/>
                                  </p:stCondLst>
                                  <p:childTnLst>
                                    <p:set>
                                      <p:cBhvr>
                                        <p:cTn id="343" dur="1" fill="hold">
                                          <p:stCondLst>
                                            <p:cond delay="0"/>
                                          </p:stCondLst>
                                        </p:cTn>
                                        <p:tgtEl>
                                          <p:spTgt spid="30"/>
                                        </p:tgtEl>
                                        <p:attrNameLst>
                                          <p:attrName>style.visibility</p:attrName>
                                        </p:attrNameLst>
                                      </p:cBhvr>
                                      <p:to>
                                        <p:strVal val="visible"/>
                                      </p:to>
                                    </p:set>
                                    <p:animEffect transition="in" filter="fade">
                                      <p:cBhvr>
                                        <p:cTn id="344" dur="350"/>
                                        <p:tgtEl>
                                          <p:spTgt spid="30"/>
                                        </p:tgtEl>
                                      </p:cBhvr>
                                    </p:animEffect>
                                  </p:childTnLst>
                                </p:cTn>
                              </p:par>
                            </p:childTnLst>
                          </p:cTn>
                        </p:par>
                      </p:childTnLst>
                    </p:cTn>
                  </p:par>
                </p:childTnLst>
              </p:cTn>
              <p:nextCondLst>
                <p:cond evt="onClick" delay="0">
                  <p:tgtEl>
                    <p:spTgt spid="14"/>
                  </p:tgtEl>
                </p:cond>
              </p:nextCondLst>
            </p:seq>
          </p:childTnLst>
        </p:cTn>
      </p:par>
    </p:tnLst>
    <p:bldLst>
      <p:bldP spid="5" grpId="0" animBg="1"/>
      <p:bldP spid="6" grpId="0" animBg="1"/>
      <p:bldP spid="7" grpId="0" animBg="1"/>
      <p:bldP spid="8"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 grpId="0" animBg="1"/>
      <p:bldP spid="15" grpId="0" animBg="1"/>
      <p:bldP spid="16" grpId="0" animBg="1"/>
      <p:bldP spid="17" grpId="0" animBg="1"/>
      <p:bldP spid="18" grpId="0" animBg="1"/>
      <p:bldP spid="19" grpId="0" animBg="1"/>
      <p:bldP spid="20" grpId="0" animBg="1"/>
      <p:bldP spid="21" grpId="0" animBg="1"/>
      <p:bldP spid="22" grpId="0" animBg="1"/>
      <p:bldP spid="4" grpId="1" animBg="1"/>
      <p:bldP spid="6" grpId="1" animBg="1"/>
      <p:bldP spid="7" grpId="1" animBg="1"/>
      <p:bldP spid="8" grpId="1" animBg="1"/>
      <p:bldP spid="15" grpId="1" animBg="1"/>
      <p:bldP spid="16" grpId="1" animBg="1"/>
      <p:bldP spid="17" grpId="1" animBg="1"/>
      <p:bldP spid="18" grpId="1" animBg="1"/>
      <p:bldP spid="19" grpId="1" animBg="1"/>
      <p:bldP spid="20" grpId="1" animBg="1"/>
      <p:bldP spid="21" grpId="1" animBg="1"/>
      <p:bldP spid="22" grpId="1" animBg="1"/>
      <p:bldP spid="23" grpId="1" animBg="1"/>
      <p:bldP spid="24" grpId="1" animBg="1"/>
      <p:bldP spid="25" grpId="1" animBg="1"/>
      <p:bldP spid="26" grpId="1" animBg="1"/>
      <p:bldP spid="27" grpId="1" animBg="1"/>
      <p:bldP spid="28" grpId="1" animBg="1"/>
      <p:bldP spid="29" grpId="1" animBg="1"/>
      <p:bldP spid="30" grpId="1" animBg="1"/>
      <p:bldP spid="39" grpId="1" animBg="1"/>
      <p:bldP spid="40" grpId="1" animBg="1"/>
      <p:bldP spid="41" grpId="1" animBg="1"/>
      <p:bldP spid="42" grpId="1" animBg="1"/>
      <p:bldP spid="43" grpId="1" animBg="1"/>
      <p:bldP spid="44" grpId="1" animBg="1"/>
      <p:bldP spid="45" grpId="1" animBg="1"/>
      <p:bldP spid="46" grpId="1" animBg="1"/>
      <p:bldP spid="5" grpId="1" animBg="1"/>
      <p:bldP spid="31" grpId="1" animBg="1"/>
      <p:bldP spid="32" grpId="1" animBg="1"/>
      <p:bldP spid="33" grpId="1" animBg="1"/>
      <p:bldP spid="34" grpId="1" animBg="1"/>
      <p:bldP spid="35" grpId="1" animBg="1"/>
      <p:bldP spid="36" grpId="1" animBg="1"/>
      <p:bldP spid="37" grpId="1" animBg="1"/>
      <p:bldP spid="38" grpId="1" animBg="1"/>
      <p:bldP spid="4" grpId="2" animBg="1"/>
      <p:bldP spid="5" grpId="2" animBg="1"/>
      <p:bldP spid="7" grpId="2" animBg="1"/>
      <p:bldP spid="8" grpId="2" animBg="1"/>
      <p:bldP spid="15" grpId="2" animBg="1"/>
      <p:bldP spid="16" grpId="2" animBg="1"/>
      <p:bldP spid="17" grpId="2" animBg="1"/>
      <p:bldP spid="18" grpId="2" animBg="1"/>
      <p:bldP spid="19" grpId="2" animBg="1"/>
      <p:bldP spid="20" grpId="2" animBg="1"/>
      <p:bldP spid="21" grpId="2" animBg="1"/>
      <p:bldP spid="22" grpId="2" animBg="1"/>
      <p:bldP spid="31" grpId="2" animBg="1"/>
      <p:bldP spid="32" grpId="2" animBg="1"/>
      <p:bldP spid="33" grpId="2" animBg="1"/>
      <p:bldP spid="34" grpId="2" animBg="1"/>
      <p:bldP spid="35" grpId="2" animBg="1"/>
      <p:bldP spid="36" grpId="2" animBg="1"/>
      <p:bldP spid="37" grpId="2" animBg="1"/>
      <p:bldP spid="38" grpId="2" animBg="1"/>
      <p:bldP spid="39" grpId="2" animBg="1"/>
      <p:bldP spid="40" grpId="2" animBg="1"/>
      <p:bldP spid="41" grpId="2" animBg="1"/>
      <p:bldP spid="42" grpId="2" animBg="1"/>
      <p:bldP spid="43" grpId="2" animBg="1"/>
      <p:bldP spid="44" grpId="2" animBg="1"/>
      <p:bldP spid="45" grpId="2" animBg="1"/>
      <p:bldP spid="46" grpId="2" animBg="1"/>
      <p:bldP spid="6" grpId="2" animBg="1"/>
      <p:bldP spid="23" grpId="2" animBg="1"/>
      <p:bldP spid="24" grpId="2" animBg="1"/>
      <p:bldP spid="25" grpId="2" animBg="1"/>
      <p:bldP spid="26" grpId="2" animBg="1"/>
      <p:bldP spid="27" grpId="2" animBg="1"/>
      <p:bldP spid="28" grpId="2" animBg="1"/>
      <p:bldP spid="29" grpId="2" animBg="1"/>
      <p:bldP spid="30" grpId="2"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chemeClr val="bg1"/>
        </a:solidFill>
      </p:bgPr>
    </p:bg>
    <p:spTree>
      <p:nvGrpSpPr>
        <p:cNvPr id="1" name=""/>
        <p:cNvGrpSpPr/>
        <p:nvPr/>
      </p:nvGrpSpPr>
      <p:grpSpPr>
        <a:xfrm>
          <a:off x="0" y="0"/>
          <a:ext cx="0" cy="0"/>
          <a:chOff x="0" y="0"/>
          <a:chExt cx="0" cy="0"/>
        </a:xfrm>
      </p:grpSpPr>
      <p:sp>
        <p:nvSpPr>
          <p:cNvPr id="2" name="sd-heading"/>
          <p:cNvSpPr/>
          <p:nvPr/>
        </p:nvSpPr>
        <p:spPr>
          <a:xfrm>
            <a:off x="609600" y="285750"/>
            <a:ext cx="7924800" cy="626364"/>
          </a:xfrm>
          <a:prstGeom prst="rect">
            <a:avLst/>
          </a:prstGeom>
          <a:noFill/>
          <a:ln/>
        </p:spPr>
        <p:txBody>
          <a:bodyPr wrap="square" lIns="0" tIns="0" rIns="0" bIns="0" rtlCol="0" anchor="t"/>
          <a:lstStyle/>
          <a:p>
            <a:pPr indent="0" marL="0">
              <a:lnSpc>
                <a:spcPts val="4200"/>
              </a:lnSpc>
              <a:buNone/>
            </a:pPr>
            <a:r>
              <a:rPr lang="en-US" sz="3000" b="1" spc="-105" kern="0" dirty="0">
                <a:solidFill>
                  <a:schemeClr val="accent2"/>
                </a:solidFill>
                <a:latin typeface="Arial" pitchFamily="34" charset="0"/>
                <a:ea typeface="Arial" pitchFamily="34" charset="-122"/>
                <a:cs typeface="Arial" pitchFamily="34" charset="-120"/>
              </a:rPr>
              <a:t>Trace each decision back to the source</a:t>
            </a:r>
            <a:endParaRPr lang="en-US" sz="3000" dirty="0"/>
          </a:p>
        </p:txBody>
      </p:sp>
      <p:sp>
        <p:nvSpPr>
          <p:cNvPr id="3" name="sd-panel-1"/>
          <p:cNvSpPr/>
          <p:nvPr/>
        </p:nvSpPr>
        <p:spPr>
          <a:xfrm>
            <a:off x="609600" y="1087374"/>
            <a:ext cx="7924800" cy="3617976"/>
          </a:xfrm>
          <a:prstGeom prst="rect">
            <a:avLst/>
          </a:prstGeom>
          <a:solidFill>
            <a:schemeClr val="bg1"/>
          </a:solidFill>
          <a:ln w="9525">
            <a:solidFill>
              <a:srgbClr val="D6D5D2"/>
            </a:solidFill>
            <a:prstDash val="solid"/>
          </a:ln>
        </p:spPr>
      </p:sp>
      <p:sp>
        <p:nvSpPr>
          <p:cNvPr id="4" name="sd-diagram-edge-source-mapping"/>
          <p:cNvSpPr/>
          <p:nvPr/>
        </p:nvSpPr>
        <p:spPr>
          <a:xfrm>
            <a:off x="2547938" y="2896362"/>
            <a:ext cx="171450" cy="9144"/>
          </a:xfrm>
          <a:prstGeom prst="line">
            <a:avLst/>
          </a:prstGeom>
          <a:noFill/>
          <a:ln w="19050">
            <a:solidFill>
              <a:srgbClr val="7F7E7D"/>
            </a:solidFill>
            <a:prstDash val="solid"/>
            <a:tailEnd type="triangle"/>
          </a:ln>
        </p:spPr>
      </p:sp>
      <p:sp>
        <p:nvSpPr>
          <p:cNvPr id="5" name="sd-diagram-edge-mapping-review"/>
          <p:cNvSpPr/>
          <p:nvPr/>
        </p:nvSpPr>
        <p:spPr>
          <a:xfrm>
            <a:off x="4486275" y="2896362"/>
            <a:ext cx="171450" cy="9144"/>
          </a:xfrm>
          <a:prstGeom prst="line">
            <a:avLst/>
          </a:prstGeom>
          <a:noFill/>
          <a:ln w="19050">
            <a:solidFill>
              <a:srgbClr val="7F7E7D"/>
            </a:solidFill>
            <a:prstDash val="solid"/>
            <a:tailEnd type="triangle"/>
          </a:ln>
        </p:spPr>
      </p:sp>
      <p:sp>
        <p:nvSpPr>
          <p:cNvPr id="6" name="sd-diagram-edge-review-deck"/>
          <p:cNvSpPr/>
          <p:nvPr/>
        </p:nvSpPr>
        <p:spPr>
          <a:xfrm>
            <a:off x="6424613" y="2896362"/>
            <a:ext cx="171450" cy="9144"/>
          </a:xfrm>
          <a:prstGeom prst="line">
            <a:avLst/>
          </a:prstGeom>
          <a:noFill/>
          <a:ln w="19050">
            <a:solidFill>
              <a:srgbClr val="7F7E7D"/>
            </a:solidFill>
            <a:prstDash val="solid"/>
            <a:tailEnd type="triangle"/>
          </a:ln>
        </p:spPr>
      </p:sp>
      <p:sp>
        <p:nvSpPr>
          <p:cNvPr id="7" name="sd-build-1 #2 sd-diagram-source"/>
          <p:cNvSpPr/>
          <p:nvPr/>
        </p:nvSpPr>
        <p:spPr>
          <a:xfrm>
            <a:off x="781050" y="2077593"/>
            <a:ext cx="1766888" cy="1637538"/>
          </a:xfrm>
          <a:prstGeom prst="roundRect">
            <a:avLst>
              <a:gd name="adj" fmla="val 4653"/>
            </a:avLst>
          </a:prstGeom>
          <a:solidFill>
            <a:schemeClr val="bg2"/>
          </a:solidFill>
          <a:ln w="12700">
            <a:solidFill>
              <a:srgbClr val="C2C1BE"/>
            </a:solidFill>
          </a:ln>
        </p:spPr>
        <p:txBody>
          <a:bodyPr wrap="square" lIns="76200" tIns="76200" rIns="76200" bIns="76200" rtlCol="0" anchor="ctr"/>
          <a:lstStyle/>
          <a:p>
            <a:pPr algn="ctr" indent="0" marL="0">
              <a:buNone/>
            </a:pPr>
            <a:r>
              <a:rPr lang="en-US" sz="1500" b="1" dirty="0">
                <a:solidFill>
                  <a:schemeClr val="tx1"/>
                </a:solidFill>
                <a:latin typeface="Arial" pitchFamily="34" charset="0"/>
                <a:ea typeface="Arial" pitchFamily="34" charset="-122"/>
                <a:cs typeface="Arial" pitchFamily="34" charset="-120"/>
              </a:rPr>
              <a:t>Source ledger</a:t>
            </a:r>
            <a:endParaRPr lang="en-US" sz="1500" dirty="0"/>
          </a:p>
          <a:p>
            <a:pPr algn="ctr" indent="0" marL="0">
              <a:buNone/>
            </a:pPr>
            <a:r>
              <a:rPr lang="en-US" sz="1200" dirty="0">
                <a:solidFill>
                  <a:srgbClr val="595857"/>
                </a:solidFill>
                <a:latin typeface="Arial" pitchFamily="34" charset="0"/>
                <a:ea typeface="Arial" pitchFamily="34" charset="-122"/>
                <a:cs typeface="Arial" pitchFamily="34" charset="-120"/>
              </a:rPr>
              <a:t>Macon loads: 1,220</a:t>
            </a:r>
            <a:endParaRPr lang="en-US" sz="1500" dirty="0"/>
          </a:p>
        </p:txBody>
      </p:sp>
      <p:sp>
        <p:nvSpPr>
          <p:cNvPr id="8" name="sd-build-1 #3 sd-diagram-mapping"/>
          <p:cNvSpPr/>
          <p:nvPr/>
        </p:nvSpPr>
        <p:spPr>
          <a:xfrm>
            <a:off x="2719388" y="2077593"/>
            <a:ext cx="1766888" cy="1637538"/>
          </a:xfrm>
          <a:prstGeom prst="roundRect">
            <a:avLst>
              <a:gd name="adj" fmla="val 4653"/>
            </a:avLst>
          </a:prstGeom>
          <a:solidFill>
            <a:schemeClr val="bg2"/>
          </a:solidFill>
          <a:ln w="12700">
            <a:solidFill>
              <a:srgbClr val="C2C1BE"/>
            </a:solidFill>
          </a:ln>
        </p:spPr>
        <p:txBody>
          <a:bodyPr wrap="square" lIns="76200" tIns="76200" rIns="76200" bIns="76200" rtlCol="0" anchor="ctr"/>
          <a:lstStyle/>
          <a:p>
            <a:pPr algn="ctr" indent="0" marL="0">
              <a:buNone/>
            </a:pPr>
            <a:r>
              <a:rPr lang="en-US" sz="1500" b="1" dirty="0">
                <a:solidFill>
                  <a:schemeClr val="tx1"/>
                </a:solidFill>
                <a:latin typeface="Arial" pitchFamily="34" charset="0"/>
                <a:ea typeface="Arial" pitchFamily="34" charset="-122"/>
                <a:cs typeface="Arial" pitchFamily="34" charset="-120"/>
              </a:rPr>
              <a:t>Mapped field</a:t>
            </a:r>
            <a:endParaRPr lang="en-US" sz="1500" dirty="0"/>
          </a:p>
          <a:p>
            <a:pPr algn="ctr" indent="0" marL="0">
              <a:buNone/>
            </a:pPr>
            <a:r>
              <a:rPr lang="en-US" sz="1200" dirty="0">
                <a:solidFill>
                  <a:srgbClr val="595857"/>
                </a:solidFill>
                <a:latin typeface="Arial" pitchFamily="34" charset="0"/>
                <a:ea typeface="Arial" pitchFamily="34" charset="-122"/>
                <a:cs typeface="Arial" pitchFamily="34" charset="-120"/>
              </a:rPr>
              <a:t>Capacity: 1,280 / week</a:t>
            </a:r>
            <a:endParaRPr lang="en-US" sz="1500" dirty="0"/>
          </a:p>
        </p:txBody>
      </p:sp>
      <p:sp>
        <p:nvSpPr>
          <p:cNvPr id="9" name="sd-build-1 #4 sd-diagram-review"/>
          <p:cNvSpPr/>
          <p:nvPr/>
        </p:nvSpPr>
        <p:spPr>
          <a:xfrm>
            <a:off x="4657725" y="2077593"/>
            <a:ext cx="1766888" cy="1637538"/>
          </a:xfrm>
          <a:prstGeom prst="roundRect">
            <a:avLst>
              <a:gd name="adj" fmla="val 4653"/>
            </a:avLst>
          </a:prstGeom>
          <a:solidFill>
            <a:schemeClr val="accent1"/>
          </a:solidFill>
          <a:ln w="12700">
            <a:solidFill>
              <a:schemeClr val="accent1"/>
            </a:solidFill>
          </a:ln>
        </p:spPr>
        <p:txBody>
          <a:bodyPr wrap="square" lIns="76200" tIns="76200" rIns="76200" bIns="7620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Review result</a:t>
            </a:r>
            <a:endParaRPr lang="en-US" sz="1500" dirty="0"/>
          </a:p>
          <a:p>
            <a:pPr algn="ctr" indent="0" marL="0">
              <a:buNone/>
            </a:pPr>
            <a:r>
              <a:rPr lang="en-US" sz="1200" dirty="0">
                <a:solidFill>
                  <a:srgbClr val="FFFFFF"/>
                </a:solidFill>
                <a:latin typeface="Arial" pitchFamily="34" charset="0"/>
                <a:ea typeface="Arial" pitchFamily="34" charset="-122"/>
                <a:cs typeface="Arial" pitchFamily="34" charset="-120"/>
              </a:rPr>
              <a:t>Headroom: 60 loads</a:t>
            </a:r>
            <a:endParaRPr lang="en-US" sz="1500" dirty="0"/>
          </a:p>
        </p:txBody>
      </p:sp>
      <p:sp>
        <p:nvSpPr>
          <p:cNvPr id="10" name="sd-build-1 #5 sd-diagram-deck"/>
          <p:cNvSpPr/>
          <p:nvPr/>
        </p:nvSpPr>
        <p:spPr>
          <a:xfrm>
            <a:off x="6596063" y="2077593"/>
            <a:ext cx="1766888" cy="1637538"/>
          </a:xfrm>
          <a:prstGeom prst="roundRect">
            <a:avLst>
              <a:gd name="adj" fmla="val 4653"/>
            </a:avLst>
          </a:prstGeom>
          <a:solidFill>
            <a:schemeClr val="bg2"/>
          </a:solidFill>
          <a:ln w="12700">
            <a:solidFill>
              <a:srgbClr val="C2C1BE"/>
            </a:solidFill>
          </a:ln>
        </p:spPr>
        <p:txBody>
          <a:bodyPr wrap="square" lIns="76200" tIns="76200" rIns="76200" bIns="76200" rtlCol="0" anchor="ctr"/>
          <a:lstStyle/>
          <a:p>
            <a:pPr algn="ctr" indent="0" marL="0">
              <a:buNone/>
            </a:pPr>
            <a:r>
              <a:rPr lang="en-US" sz="1500" b="1" dirty="0">
                <a:solidFill>
                  <a:schemeClr val="tx1"/>
                </a:solidFill>
                <a:latin typeface="Arial" pitchFamily="34" charset="0"/>
                <a:ea typeface="Arial" pitchFamily="34" charset="-122"/>
                <a:cs typeface="Arial" pitchFamily="34" charset="-120"/>
              </a:rPr>
              <a:t>Recurring deck</a:t>
            </a:r>
            <a:endParaRPr lang="en-US" sz="1500" dirty="0"/>
          </a:p>
          <a:p>
            <a:pPr algn="ctr" indent="0" marL="0">
              <a:buNone/>
            </a:pPr>
            <a:r>
              <a:rPr lang="en-US" sz="1200" dirty="0">
                <a:solidFill>
                  <a:srgbClr val="595857"/>
                </a:solidFill>
                <a:latin typeface="Arial" pitchFamily="34" charset="0"/>
                <a:ea typeface="Arial" pitchFamily="34" charset="-122"/>
                <a:cs typeface="Arial" pitchFamily="34" charset="-120"/>
              </a:rPr>
              <a:t>Same chart, new period</a:t>
            </a:r>
            <a:endParaRPr lang="en-US" sz="1500" dirty="0"/>
          </a:p>
        </p:txBody>
      </p:sp>
      <p:sp>
        <p:nvSpPr>
          <p:cNvPr id="11" name="sd-footer-1"/>
          <p:cNvSpPr/>
          <p:nvPr/>
        </p:nvSpPr>
        <p:spPr>
          <a:xfrm>
            <a:off x="609600" y="4819650"/>
            <a:ext cx="7924800" cy="0"/>
          </a:xfrm>
          <a:prstGeom prst="line">
            <a:avLst/>
          </a:prstGeom>
          <a:noFill/>
          <a:ln w="9525">
            <a:solidFill>
              <a:srgbClr val="D2D1CE"/>
            </a:solidFill>
            <a:prstDash val="solid"/>
          </a:ln>
        </p:spPr>
      </p:sp>
      <p:sp>
        <p:nvSpPr>
          <p:cNvPr id="12" name="sd-source"/>
          <p:cNvSpPr/>
          <p:nvPr/>
        </p:nvSpPr>
        <p:spPr>
          <a:xfrm>
            <a:off x="609600" y="4848225"/>
            <a:ext cx="5905500" cy="275273"/>
          </a:xfrm>
          <a:prstGeom prst="rect">
            <a:avLst/>
          </a:prstGeom>
          <a:noFill/>
          <a:ln/>
        </p:spPr>
        <p:txBody>
          <a:bodyPr wrap="square" lIns="0" tIns="0" rIns="0" bIns="0" rtlCol="0" anchor="t"/>
          <a:lstStyle/>
          <a:p>
            <a:pPr algn="l" indent="0" marL="0">
              <a:buNone/>
            </a:pPr>
            <a:r>
              <a:rPr lang="en-US" sz="1300" dirty="0">
                <a:solidFill>
                  <a:srgbClr val="595857"/>
                </a:solidFill>
                <a:latin typeface="Arial" pitchFamily="34" charset="0"/>
                <a:ea typeface="Arial" pitchFamily="34" charset="-122"/>
                <a:cs typeface="Arial" pitchFamily="34" charset="-120"/>
              </a:rPr>
              <a:t>Source: Fictional company and illustrative data. Q3 2026 operating review.</a:t>
            </a:r>
            <a:endParaRPr lang="en-US" sz="1300" dirty="0"/>
          </a:p>
        </p:txBody>
      </p:sp>
      <p:sp>
        <p:nvSpPr>
          <p:cNvPr id="14" name="sd-folio-ground"/>
          <p:cNvSpPr/>
          <p:nvPr/>
        </p:nvSpPr>
        <p:spPr>
          <a:xfrm>
            <a:off x="8191500" y="4991100"/>
            <a:ext cx="571500" cy="152400"/>
          </a:xfrm>
          <a:prstGeom prst="rect">
            <a:avLst/>
          </a:prstGeom>
          <a:solidFill>
            <a:schemeClr val="bg1"/>
          </a:solidFill>
          <a:ln w="12700">
            <a:solidFill>
              <a:schemeClr val="bg1"/>
            </a:solidFill>
            <a:prstDash val="solid"/>
          </a:ln>
        </p:spPr>
      </p:sp>
      <p:sp>
        <p:nvSpPr>
          <p:cNvPr id="25" name="Slide Number Placeholder 0"/>
          <p:cNvSpPr>
            <a:spLocks noGrp="1"/>
          </p:cNvSpPr>
          <p:nvPr>
            <p:ph type="sldNum" sz="quarter" idx="4294967295"/>
          </p:nvPr>
        </p:nvSpPr>
        <p:spPr>
          <a:xfrm>
            <a:off x="8191500" y="4991100"/>
            <a:ext cx="571500" cy="152400"/>
          </a:xfrm>
          <a:prstGeom prst="rect">
            <a:avLst/>
          </a:prstGeom>
          <a:extLst>
            <a:ext uri="{C572A759-6A51-4108-AA02-DFA0A04FC94B}">
              <ma14:wrappingTextBoxFlag xmlns:ma14="http://schemas.microsoft.com/office/mac/drawingml/2011/main" val="0"/>
            </a:ext>
          </a:extLst>
        </p:spPr>
        <p:txBody>
          <a:bodyPr lIns="0" tIns="0" rIns="0" bIns="0" anchor="t"/>
          <a:lstStyle>
            <a:lvl1pPr>
              <a:defRPr sz="900">
                <a:solidFill>
                  <a:srgbClr val="595857"/>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transition xmlns:p14="http://schemas.microsoft.com/office/powerpoint/2010/main" spd="med" p14:dur="5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5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35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35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chemeClr val="bg1"/>
        </a:solidFill>
      </p:bgPr>
    </p:bg>
    <p:spTree>
      <p:nvGrpSpPr>
        <p:cNvPr id="1" name=""/>
        <p:cNvGrpSpPr/>
        <p:nvPr/>
      </p:nvGrpSpPr>
      <p:grpSpPr>
        <a:xfrm>
          <a:off x="0" y="0"/>
          <a:ext cx="0" cy="0"/>
          <a:chOff x="0" y="0"/>
          <a:chExt cx="0" cy="0"/>
        </a:xfrm>
      </p:grpSpPr>
      <p:sp>
        <p:nvSpPr>
          <p:cNvPr id="2" name="sd-heading"/>
          <p:cNvSpPr/>
          <p:nvPr/>
        </p:nvSpPr>
        <p:spPr>
          <a:xfrm>
            <a:off x="609600" y="285750"/>
            <a:ext cx="7924800" cy="719976"/>
          </a:xfrm>
          <a:prstGeom prst="rect">
            <a:avLst/>
          </a:prstGeom>
          <a:noFill/>
          <a:ln/>
        </p:spPr>
        <p:txBody>
          <a:bodyPr wrap="square" lIns="0" tIns="0" rIns="0" bIns="0" rtlCol="0" anchor="t"/>
          <a:lstStyle/>
          <a:p>
            <a:pPr indent="0" marL="0">
              <a:lnSpc>
                <a:spcPts val="4900"/>
              </a:lnSpc>
              <a:buNone/>
            </a:pPr>
            <a:r>
              <a:rPr lang="en-US" sz="3500" b="1" spc="-105" kern="0" dirty="0">
                <a:solidFill>
                  <a:schemeClr val="accent2"/>
                </a:solidFill>
                <a:latin typeface="Arial" pitchFamily="34" charset="0"/>
                <a:ea typeface="Arial" pitchFamily="34" charset="-122"/>
                <a:cs typeface="Arial" pitchFamily="34" charset="-120"/>
              </a:rPr>
              <a:t>$4.2M, with an owner at every gate</a:t>
            </a:r>
            <a:endParaRPr lang="en-US" sz="3500" dirty="0"/>
          </a:p>
        </p:txBody>
      </p:sp>
      <p:sp>
        <p:nvSpPr>
          <p:cNvPr id="3" name="sd-panel-1"/>
          <p:cNvSpPr/>
          <p:nvPr/>
        </p:nvSpPr>
        <p:spPr>
          <a:xfrm>
            <a:off x="609600" y="1180986"/>
            <a:ext cx="7924800" cy="3524364"/>
          </a:xfrm>
          <a:prstGeom prst="rect">
            <a:avLst/>
          </a:prstGeom>
          <a:solidFill>
            <a:schemeClr val="bg1"/>
          </a:solidFill>
          <a:ln w="9525">
            <a:solidFill>
              <a:srgbClr val="D6D5D2"/>
            </a:solidFill>
            <a:prstDash val="solid"/>
          </a:ln>
        </p:spPr>
      </p:sp>
      <p:graphicFrame>
        <p:nvGraphicFramePr>
          <p:cNvPr id="8" name="sd-build-1 #1"/>
          <p:cNvGraphicFramePr>
            <a:graphicFrameLocks noGrp="1"/>
          </p:cNvGraphicFramePr>
          <p:nvPr>
            <p:extLst>
              <p:ext uri="{D42A27DB-BD31-4B8C-83A1-F6EECF244321}">
                <p14:modId xmlns:p14="http://schemas.microsoft.com/office/powerpoint/2010/main" val="1579011935"/>
              </p:ext>
            </p:extLst>
          </p:nvPr>
        </p:nvGraphicFramePr>
        <p:xfrm>
          <a:off x="781050" y="1352436"/>
          <a:ext cx="7581900" cy="3181464"/>
        </p:xfrm>
        <a:graphic>
          <a:graphicData uri="http://schemas.openxmlformats.org/drawingml/2006/table">
            <a:tbl>
              <a:tblPr/>
              <a:tblGrid>
                <a:gridCol w="1895475"/>
                <a:gridCol w="1895475"/>
                <a:gridCol w="1895475"/>
                <a:gridCol w="1895475"/>
              </a:tblGrid>
              <a:tr h="552450">
                <a:tc>
                  <a:txBody>
                    <a:bodyPr/>
                    <a:lstStyle/>
                    <a:p>
                      <a:pPr algn="l" indent="0" marL="0">
                        <a:buNone/>
                      </a:pPr>
                      <a:r>
                        <a:rPr lang="en-US" sz="1700" b="1" dirty="0">
                          <a:solidFill>
                            <a:srgbClr val="FFFFFF"/>
                          </a:solidFill>
                          <a:latin typeface="Arial" pitchFamily="34" charset="0"/>
                          <a:ea typeface="Arial" pitchFamily="34" charset="-122"/>
                          <a:cs typeface="Arial" pitchFamily="34" charset="-120"/>
                        </a:rPr>
                        <a:t>Workstream</a:t>
                      </a:r>
                      <a:endParaRPr lang="en-US" sz="17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solidFill>
                      <a:schemeClr val="accent2"/>
                    </a:solidFill>
                  </a:tcPr>
                </a:tc>
                <a:tc>
                  <a:txBody>
                    <a:bodyPr/>
                    <a:lstStyle/>
                    <a:p>
                      <a:pPr algn="l" indent="0" marL="0">
                        <a:buNone/>
                      </a:pPr>
                      <a:r>
                        <a:rPr lang="en-US" sz="1700" b="1" dirty="0">
                          <a:solidFill>
                            <a:srgbClr val="FFFFFF"/>
                          </a:solidFill>
                          <a:latin typeface="Arial" pitchFamily="34" charset="0"/>
                          <a:ea typeface="Arial" pitchFamily="34" charset="-122"/>
                          <a:cs typeface="Arial" pitchFamily="34" charset="-120"/>
                        </a:rPr>
                        <a:t>Owner</a:t>
                      </a:r>
                      <a:endParaRPr lang="en-US" sz="17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solidFill>
                      <a:schemeClr val="accent2"/>
                    </a:solidFill>
                  </a:tcPr>
                </a:tc>
                <a:tc>
                  <a:txBody>
                    <a:bodyPr/>
                    <a:lstStyle/>
                    <a:p>
                      <a:pPr algn="r" indent="0" marL="0">
                        <a:buNone/>
                      </a:pPr>
                      <a:r>
                        <a:rPr lang="en-US" sz="1700" b="1" dirty="0">
                          <a:solidFill>
                            <a:srgbClr val="FFFFFF"/>
                          </a:solidFill>
                          <a:latin typeface="Arial" pitchFamily="34" charset="0"/>
                          <a:ea typeface="Arial" pitchFamily="34" charset="-122"/>
                          <a:cs typeface="Arial" pitchFamily="34" charset="-120"/>
                        </a:rPr>
                        <a:t>Budget</a:t>
                      </a:r>
                      <a:endParaRPr lang="en-US" sz="17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solidFill>
                      <a:schemeClr val="accent2"/>
                    </a:solidFill>
                  </a:tcPr>
                </a:tc>
                <a:tc>
                  <a:txBody>
                    <a:bodyPr/>
                    <a:lstStyle/>
                    <a:p>
                      <a:pPr algn="l" indent="0" marL="0">
                        <a:buNone/>
                      </a:pPr>
                      <a:r>
                        <a:rPr lang="en-US" sz="1700" b="1" dirty="0">
                          <a:solidFill>
                            <a:srgbClr val="FFFFFF"/>
                          </a:solidFill>
                          <a:latin typeface="Arial" pitchFamily="34" charset="0"/>
                          <a:ea typeface="Arial" pitchFamily="34" charset="-122"/>
                          <a:cs typeface="Arial" pitchFamily="34" charset="-120"/>
                        </a:rPr>
                        <a:t>Release gate</a:t>
                      </a:r>
                      <a:endParaRPr lang="en-US" sz="17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solidFill>
                      <a:schemeClr val="accent2"/>
                    </a:solidFill>
                  </a:tcPr>
                </a:tc>
              </a:tr>
              <a:tr h="552450">
                <a:tc>
                  <a:txBody>
                    <a:bodyPr/>
                    <a:lstStyle/>
                    <a:p>
                      <a:pPr algn="l" indent="0" marL="0">
                        <a:buNone/>
                      </a:pPr>
                      <a:r>
                        <a:rPr lang="en-US" sz="1600" dirty="0">
                          <a:solidFill>
                            <a:schemeClr val="tx1"/>
                          </a:solidFill>
                          <a:latin typeface="Arial" pitchFamily="34" charset="0"/>
                          <a:ea typeface="Arial" pitchFamily="34" charset="-122"/>
                          <a:cs typeface="Arial" pitchFamily="34" charset="-120"/>
                        </a:rPr>
                        <a:t>Feasibility study</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c>
                  <a:txBody>
                    <a:bodyPr/>
                    <a:lstStyle/>
                    <a:p>
                      <a:pPr algn="l" indent="0" marL="0">
                        <a:buNone/>
                      </a:pPr>
                      <a:r>
                        <a:rPr lang="en-US" sz="1600" dirty="0">
                          <a:solidFill>
                            <a:schemeClr val="tx1"/>
                          </a:solidFill>
                          <a:latin typeface="Arial" pitchFamily="34" charset="0"/>
                          <a:ea typeface="Arial" pitchFamily="34" charset="-122"/>
                          <a:cs typeface="Arial" pitchFamily="34" charset="-120"/>
                        </a:rPr>
                        <a:t>Network planning</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c>
                  <a:txBody>
                    <a:bodyPr/>
                    <a:lstStyle/>
                    <a:p>
                      <a:pPr algn="r" indent="0" marL="0">
                        <a:buNone/>
                      </a:pPr>
                      <a:r>
                        <a:rPr lang="en-US" sz="1600" dirty="0">
                          <a:solidFill>
                            <a:schemeClr val="tx1"/>
                          </a:solidFill>
                          <a:latin typeface="Arial" pitchFamily="34" charset="0"/>
                          <a:ea typeface="Arial" pitchFamily="34" charset="-122"/>
                          <a:cs typeface="Arial" pitchFamily="34" charset="-120"/>
                        </a:rPr>
                        <a:t>$0.3M</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c>
                  <a:txBody>
                    <a:bodyPr/>
                    <a:lstStyle/>
                    <a:p>
                      <a:pPr algn="l" indent="0" marL="0">
                        <a:buNone/>
                      </a:pPr>
                      <a:r>
                        <a:rPr lang="en-US" sz="1600" dirty="0">
                          <a:solidFill>
                            <a:schemeClr val="tx1"/>
                          </a:solidFill>
                          <a:latin typeface="Arial" pitchFamily="34" charset="0"/>
                          <a:ea typeface="Arial" pitchFamily="34" charset="-122"/>
                          <a:cs typeface="Arial" pitchFamily="34" charset="-120"/>
                        </a:rPr>
                        <a:t>Approval requested</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r>
              <a:tr h="552450">
                <a:tc>
                  <a:txBody>
                    <a:bodyPr/>
                    <a:lstStyle/>
                    <a:p>
                      <a:pPr algn="l" indent="0" marL="0">
                        <a:buNone/>
                      </a:pPr>
                      <a:r>
                        <a:rPr lang="en-US" sz="1600" dirty="0">
                          <a:solidFill>
                            <a:schemeClr val="tx1"/>
                          </a:solidFill>
                          <a:latin typeface="Arial" pitchFamily="34" charset="0"/>
                          <a:ea typeface="Arial" pitchFamily="34" charset="-122"/>
                          <a:cs typeface="Arial" pitchFamily="34" charset="-120"/>
                        </a:rPr>
                        <a:t>Bay construction</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c>
                  <a:txBody>
                    <a:bodyPr/>
                    <a:lstStyle/>
                    <a:p>
                      <a:pPr algn="l" indent="0" marL="0">
                        <a:buNone/>
                      </a:pPr>
                      <a:r>
                        <a:rPr lang="en-US" sz="1600" dirty="0">
                          <a:solidFill>
                            <a:schemeClr val="tx1"/>
                          </a:solidFill>
                          <a:latin typeface="Arial" pitchFamily="34" charset="0"/>
                          <a:ea typeface="Arial" pitchFamily="34" charset="-122"/>
                          <a:cs typeface="Arial" pitchFamily="34" charset="-120"/>
                        </a:rPr>
                        <a:t>Operations</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c>
                  <a:txBody>
                    <a:bodyPr/>
                    <a:lstStyle/>
                    <a:p>
                      <a:pPr algn="r" indent="0" marL="0">
                        <a:buNone/>
                      </a:pPr>
                      <a:r>
                        <a:rPr lang="en-US" sz="1600" dirty="0">
                          <a:solidFill>
                            <a:schemeClr val="tx1"/>
                          </a:solidFill>
                          <a:latin typeface="Arial" pitchFamily="34" charset="0"/>
                          <a:ea typeface="Arial" pitchFamily="34" charset="-122"/>
                          <a:cs typeface="Arial" pitchFamily="34" charset="-120"/>
                        </a:rPr>
                        <a:t>$3.5M</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c>
                  <a:txBody>
                    <a:bodyPr/>
                    <a:lstStyle/>
                    <a:p>
                      <a:pPr algn="l" indent="0" marL="0">
                        <a:buNone/>
                      </a:pPr>
                      <a:r>
                        <a:rPr lang="en-US" sz="1600" dirty="0">
                          <a:solidFill>
                            <a:schemeClr val="tx1"/>
                          </a:solidFill>
                          <a:latin typeface="Arial" pitchFamily="34" charset="0"/>
                          <a:ea typeface="Arial" pitchFamily="34" charset="-122"/>
                          <a:cs typeface="Arial" pitchFamily="34" charset="-120"/>
                        </a:rPr>
                        <a:t>Held: business case</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r>
              <a:tr h="552450">
                <a:tc>
                  <a:txBody>
                    <a:bodyPr/>
                    <a:lstStyle/>
                    <a:p>
                      <a:pPr algn="l" indent="0" marL="0">
                        <a:buNone/>
                      </a:pPr>
                      <a:r>
                        <a:rPr lang="en-US" sz="1600" dirty="0">
                          <a:solidFill>
                            <a:schemeClr val="tx1"/>
                          </a:solidFill>
                          <a:latin typeface="Arial" pitchFamily="34" charset="0"/>
                          <a:ea typeface="Arial" pitchFamily="34" charset="-122"/>
                          <a:cs typeface="Arial" pitchFamily="34" charset="-120"/>
                        </a:rPr>
                        <a:t>Contingency</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c>
                  <a:txBody>
                    <a:bodyPr/>
                    <a:lstStyle/>
                    <a:p>
                      <a:pPr algn="l" indent="0" marL="0">
                        <a:buNone/>
                      </a:pPr>
                      <a:r>
                        <a:rPr lang="en-US" sz="1600" dirty="0">
                          <a:solidFill>
                            <a:schemeClr val="tx1"/>
                          </a:solidFill>
                          <a:latin typeface="Arial" pitchFamily="34" charset="0"/>
                          <a:ea typeface="Arial" pitchFamily="34" charset="-122"/>
                          <a:cs typeface="Arial" pitchFamily="34" charset="-120"/>
                        </a:rPr>
                        <a:t>Finance</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c>
                  <a:txBody>
                    <a:bodyPr/>
                    <a:lstStyle/>
                    <a:p>
                      <a:pPr algn="r" indent="0" marL="0">
                        <a:buNone/>
                      </a:pPr>
                      <a:r>
                        <a:rPr lang="en-US" sz="1600" dirty="0">
                          <a:solidFill>
                            <a:schemeClr val="tx1"/>
                          </a:solidFill>
                          <a:latin typeface="Arial" pitchFamily="34" charset="0"/>
                          <a:ea typeface="Arial" pitchFamily="34" charset="-122"/>
                          <a:cs typeface="Arial" pitchFamily="34" charset="-120"/>
                        </a:rPr>
                        <a:t>$0.4M</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c>
                  <a:txBody>
                    <a:bodyPr/>
                    <a:lstStyle/>
                    <a:p>
                      <a:pPr algn="l" indent="0" marL="0">
                        <a:buNone/>
                      </a:pPr>
                      <a:r>
                        <a:rPr lang="en-US" sz="1600" dirty="0">
                          <a:solidFill>
                            <a:schemeClr val="tx1"/>
                          </a:solidFill>
                          <a:latin typeface="Arial" pitchFamily="34" charset="0"/>
                          <a:ea typeface="Arial" pitchFamily="34" charset="-122"/>
                          <a:cs typeface="Arial" pitchFamily="34" charset="-120"/>
                        </a:rPr>
                        <a:t>Held: capital release</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tcPr>
                </a:tc>
              </a:tr>
              <a:tr h="552450">
                <a:tc>
                  <a:txBody>
                    <a:bodyPr/>
                    <a:lstStyle/>
                    <a:p>
                      <a:pPr algn="l" indent="0" marL="0">
                        <a:buNone/>
                      </a:pPr>
                      <a:r>
                        <a:rPr lang="en-US" sz="1600" b="1" dirty="0">
                          <a:solidFill>
                            <a:schemeClr val="tx1"/>
                          </a:solidFill>
                          <a:latin typeface="Arial" pitchFamily="34" charset="0"/>
                          <a:ea typeface="Arial" pitchFamily="34" charset="-122"/>
                          <a:cs typeface="Arial" pitchFamily="34" charset="-120"/>
                        </a:rPr>
                        <a:t>Total envelope</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solidFill>
                      <a:srgbClr val="DDE3EA"/>
                    </a:solidFill>
                  </a:tcPr>
                </a:tc>
                <a:tc>
                  <a:txBody>
                    <a:bodyPr/>
                    <a:lstStyle/>
                    <a:p>
                      <a:pPr algn="l" indent="0" marL="0">
                        <a:buNone/>
                      </a:pPr>
                      <a:r>
                        <a:rPr lang="en-US" sz="1600" b="1" dirty="0">
                          <a:solidFill>
                            <a:schemeClr val="tx1"/>
                          </a:solidFill>
                          <a:latin typeface="Arial" pitchFamily="34" charset="0"/>
                          <a:ea typeface="Arial" pitchFamily="34" charset="-122"/>
                          <a:cs typeface="Arial" pitchFamily="34" charset="-120"/>
                        </a:rPr>
                        <a:t>COO</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solidFill>
                      <a:srgbClr val="DDE3EA"/>
                    </a:solidFill>
                  </a:tcPr>
                </a:tc>
                <a:tc>
                  <a:txBody>
                    <a:bodyPr/>
                    <a:lstStyle/>
                    <a:p>
                      <a:pPr algn="r" indent="0" marL="0">
                        <a:buNone/>
                      </a:pPr>
                      <a:r>
                        <a:rPr lang="en-US" sz="1600" b="1" dirty="0">
                          <a:solidFill>
                            <a:schemeClr val="tx1"/>
                          </a:solidFill>
                          <a:latin typeface="Arial" pitchFamily="34" charset="0"/>
                          <a:ea typeface="Arial" pitchFamily="34" charset="-122"/>
                          <a:cs typeface="Arial" pitchFamily="34" charset="-120"/>
                        </a:rPr>
                        <a:t>$4.2M</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solidFill>
                      <a:srgbClr val="DDE3EA"/>
                    </a:solidFill>
                  </a:tcPr>
                </a:tc>
                <a:tc>
                  <a:txBody>
                    <a:bodyPr/>
                    <a:lstStyle/>
                    <a:p>
                      <a:pPr algn="l" indent="0" marL="0">
                        <a:buNone/>
                      </a:pPr>
                      <a:r>
                        <a:rPr lang="en-US" sz="1600" b="1" dirty="0">
                          <a:solidFill>
                            <a:schemeClr val="tx1"/>
                          </a:solidFill>
                          <a:latin typeface="Arial" pitchFamily="34" charset="0"/>
                          <a:ea typeface="Arial" pitchFamily="34" charset="-122"/>
                          <a:cs typeface="Arial" pitchFamily="34" charset="-120"/>
                        </a:rPr>
                        <a:t>$3.9M uncommitted</a:t>
                      </a:r>
                      <a:endParaRPr lang="en-US" sz="1600" dirty="0">
                        <a:latin typeface="Arial" charset="0"/>
                        <a:ea typeface="Arial" charset="0"/>
                        <a:cs typeface="Arial" charset="0"/>
                      </a:endParaRPr>
                    </a:p>
                  </a:txBody>
                  <a:tcPr marL="76200" marR="76200" marT="0" marB="0" anchor="ctr">
                    <a:lnL w="6350" cap="flat" cmpd="sng" algn="ctr">
                      <a:solidFill>
                        <a:srgbClr val="D6D5D2"/>
                      </a:solidFill>
                      <a:prstDash val="solid"/>
                      <a:round/>
                      <a:headEnd type="none" w="med" len="med"/>
                      <a:tailEnd type="none" w="med" len="med"/>
                    </a:lnL>
                    <a:lnR w="6350" cap="flat" cmpd="sng" algn="ctr">
                      <a:solidFill>
                        <a:srgbClr val="D6D5D2"/>
                      </a:solidFill>
                      <a:prstDash val="solid"/>
                      <a:round/>
                      <a:headEnd type="none" w="med" len="med"/>
                      <a:tailEnd type="none" w="med" len="med"/>
                    </a:lnR>
                    <a:lnT w="6350" cap="flat" cmpd="sng" algn="ctr">
                      <a:solidFill>
                        <a:srgbClr val="D6D5D2"/>
                      </a:solidFill>
                      <a:prstDash val="solid"/>
                      <a:round/>
                      <a:headEnd type="none" w="med" len="med"/>
                      <a:tailEnd type="none" w="med" len="med"/>
                    </a:lnT>
                    <a:lnB w="6350" cap="flat" cmpd="sng" algn="ctr">
                      <a:solidFill>
                        <a:srgbClr val="D6D5D2"/>
                      </a:solidFill>
                      <a:prstDash val="solid"/>
                      <a:round/>
                      <a:headEnd type="none" w="med" len="med"/>
                      <a:tailEnd type="none" w="med" len="med"/>
                    </a:lnB>
                    <a:solidFill>
                      <a:srgbClr val="DDE3EA"/>
                    </a:solidFill>
                  </a:tcPr>
                </a:tc>
              </a:tr>
            </a:tbl>
          </a:graphicData>
        </a:graphic>
      </p:graphicFrame>
      <p:sp>
        <p:nvSpPr>
          <p:cNvPr id="5" name="sd-footer-1"/>
          <p:cNvSpPr/>
          <p:nvPr/>
        </p:nvSpPr>
        <p:spPr>
          <a:xfrm>
            <a:off x="609600" y="4819650"/>
            <a:ext cx="7924800" cy="0"/>
          </a:xfrm>
          <a:prstGeom prst="line">
            <a:avLst/>
          </a:prstGeom>
          <a:noFill/>
          <a:ln w="9525">
            <a:solidFill>
              <a:srgbClr val="D2D1CE"/>
            </a:solidFill>
            <a:prstDash val="solid"/>
          </a:ln>
        </p:spPr>
      </p:sp>
      <p:sp>
        <p:nvSpPr>
          <p:cNvPr id="6" name="sd-source"/>
          <p:cNvSpPr/>
          <p:nvPr/>
        </p:nvSpPr>
        <p:spPr>
          <a:xfrm>
            <a:off x="609600" y="4848225"/>
            <a:ext cx="5905500" cy="275273"/>
          </a:xfrm>
          <a:prstGeom prst="rect">
            <a:avLst/>
          </a:prstGeom>
          <a:noFill/>
          <a:ln/>
        </p:spPr>
        <p:txBody>
          <a:bodyPr wrap="square" lIns="0" tIns="0" rIns="0" bIns="0" rtlCol="0" anchor="t"/>
          <a:lstStyle/>
          <a:p>
            <a:pPr algn="l" indent="0" marL="0">
              <a:buNone/>
            </a:pPr>
            <a:r>
              <a:rPr lang="en-US" sz="1300" dirty="0">
                <a:solidFill>
                  <a:srgbClr val="595857"/>
                </a:solidFill>
                <a:latin typeface="Arial" pitchFamily="34" charset="0"/>
                <a:ea typeface="Arial" pitchFamily="34" charset="-122"/>
                <a:cs typeface="Arial" pitchFamily="34" charset="-120"/>
              </a:rPr>
              <a:t>Source: Fictional company and illustrative data. Q3 2026 operating review.</a:t>
            </a:r>
            <a:endParaRPr lang="en-US" sz="1300" dirty="0"/>
          </a:p>
        </p:txBody>
      </p:sp>
      <p:sp>
        <p:nvSpPr>
          <p:cNvPr id="26" name="sd-folio-ground"/>
          <p:cNvSpPr/>
          <p:nvPr/>
        </p:nvSpPr>
        <p:spPr>
          <a:xfrm>
            <a:off x="8191500" y="4991100"/>
            <a:ext cx="571500" cy="152400"/>
          </a:xfrm>
          <a:prstGeom prst="rect">
            <a:avLst/>
          </a:prstGeom>
          <a:solidFill>
            <a:schemeClr val="bg1"/>
          </a:solidFill>
          <a:ln w="12700">
            <a:solidFill>
              <a:schemeClr val="bg1"/>
            </a:solidFill>
            <a:prstDash val="solid"/>
          </a:ln>
        </p:spPr>
      </p:sp>
      <p:sp>
        <p:nvSpPr>
          <p:cNvPr id="25" name="Slide Number Placeholder 0"/>
          <p:cNvSpPr>
            <a:spLocks noGrp="1"/>
          </p:cNvSpPr>
          <p:nvPr>
            <p:ph type="sldNum" sz="quarter" idx="4294967295"/>
          </p:nvPr>
        </p:nvSpPr>
        <p:spPr>
          <a:xfrm>
            <a:off x="8191500" y="4991100"/>
            <a:ext cx="571500" cy="152400"/>
          </a:xfrm>
          <a:prstGeom prst="rect">
            <a:avLst/>
          </a:prstGeom>
          <a:extLst>
            <a:ext uri="{C572A759-6A51-4108-AA02-DFA0A04FC94B}">
              <ma14:wrappingTextBoxFlag xmlns:ma14="http://schemas.microsoft.com/office/mac/drawingml/2011/main" val="0"/>
            </a:ext>
          </a:extLst>
        </p:spPr>
        <p:txBody>
          <a:bodyPr lIns="0" tIns="0" rIns="0" bIns="0" anchor="t"/>
          <a:lstStyle>
            <a:lvl1pPr>
              <a:defRPr sz="900">
                <a:solidFill>
                  <a:srgbClr val="595857"/>
                </a:solidFill>
                <a:latin typeface="Arial"/>
                <a:ea typeface="Arial"/>
                <a:cs typeface="Arial"/>
              </a:defRPr>
            </a:lvl1pPr>
          </a:lstStyle>
          <a:p>
            <a:pPr algn="r"/>
            <a:fld id="{F7021451-1387-4CA6-816F-3879F97B5CBC}" type="slidenum">
              <a:rPr b="0" lang="en-US"/>
              <a:t>7</a:t>
            </a:fld>
            <a:endParaRPr lang="en-US"/>
          </a:p>
        </p:txBody>
      </p:sp>
    </p:spTree>
  </p:cSld>
  <p:clrMapOvr>
    <a:masterClrMapping/>
  </p:clrMapOvr>
  <p:transition xmlns:p14="http://schemas.microsoft.com/office/powerpoint/2010/main" spd="med" p14:dur="5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chemeClr val="bg1"/>
        </a:solidFill>
      </p:bgPr>
    </p:bg>
    <p:spTree>
      <p:nvGrpSpPr>
        <p:cNvPr id="1" name=""/>
        <p:cNvGrpSpPr/>
        <p:nvPr/>
      </p:nvGrpSpPr>
      <p:grpSpPr>
        <a:xfrm>
          <a:off x="0" y="0"/>
          <a:ext cx="0" cy="0"/>
          <a:chOff x="0" y="0"/>
          <a:chExt cx="0" cy="0"/>
        </a:xfrm>
      </p:grpSpPr>
      <p:sp>
        <p:nvSpPr>
          <p:cNvPr id="2" name="sd-heading"/>
          <p:cNvSpPr/>
          <p:nvPr/>
        </p:nvSpPr>
        <p:spPr>
          <a:xfrm>
            <a:off x="609600" y="285750"/>
            <a:ext cx="7924800" cy="719976"/>
          </a:xfrm>
          <a:prstGeom prst="rect">
            <a:avLst/>
          </a:prstGeom>
          <a:noFill/>
          <a:ln/>
        </p:spPr>
        <p:txBody>
          <a:bodyPr wrap="square" lIns="0" tIns="0" rIns="0" bIns="0" rtlCol="0" anchor="t"/>
          <a:lstStyle/>
          <a:p>
            <a:pPr indent="0" marL="0">
              <a:lnSpc>
                <a:spcPts val="4900"/>
              </a:lnSpc>
              <a:buNone/>
            </a:pPr>
            <a:r>
              <a:rPr lang="en-US" sz="3500" b="1" spc="-105" kern="0" dirty="0">
                <a:solidFill>
                  <a:schemeClr val="accent2"/>
                </a:solidFill>
                <a:latin typeface="Arial" pitchFamily="34" charset="0"/>
                <a:ea typeface="Arial" pitchFamily="34" charset="-122"/>
                <a:cs typeface="Arial" pitchFamily="34" charset="-120"/>
              </a:rPr>
              <a:t>The questions behind the approval</a:t>
            </a:r>
            <a:endParaRPr lang="en-US" sz="3500" dirty="0"/>
          </a:p>
        </p:txBody>
      </p:sp>
      <p:sp>
        <p:nvSpPr>
          <p:cNvPr id="3" name="sd-trigger~sd-acc-1 #1 sd-acc-1-card"/>
          <p:cNvSpPr/>
          <p:nvPr/>
        </p:nvSpPr>
        <p:spPr>
          <a:xfrm>
            <a:off x="609600" y="1180986"/>
            <a:ext cx="7924800" cy="1085888"/>
          </a:xfrm>
          <a:prstGeom prst="rect">
            <a:avLst/>
          </a:prstGeom>
          <a:solidFill>
            <a:schemeClr val="bg1"/>
          </a:solidFill>
          <a:ln w="9525">
            <a:solidFill>
              <a:srgbClr val="D6D5D2"/>
            </a:solidFill>
            <a:prstDash val="solid"/>
          </a:ln>
        </p:spPr>
      </p:sp>
      <p:sp>
        <p:nvSpPr>
          <p:cNvPr id="4" name="sd-trigger~sd-acc-1 #2 sd-acc-1-title"/>
          <p:cNvSpPr/>
          <p:nvPr/>
        </p:nvSpPr>
        <p:spPr>
          <a:xfrm>
            <a:off x="819150" y="1311868"/>
            <a:ext cx="7124700" cy="365760"/>
          </a:xfrm>
          <a:prstGeom prst="rect">
            <a:avLst/>
          </a:prstGeom>
          <a:noFill/>
          <a:ln/>
        </p:spPr>
        <p:txBody>
          <a:bodyPr wrap="square" lIns="0" tIns="0" rIns="0" bIns="0" rtlCol="0" anchor="t">
            <a:normAutofit/>
          </a:bodyPr>
          <a:lstStyle/>
          <a:p>
            <a:pPr algn="l" indent="0" marL="0">
              <a:lnSpc>
                <a:spcPts val="2200"/>
              </a:lnSpc>
              <a:buNone/>
            </a:pPr>
            <a:r>
              <a:rPr lang="en-US" sz="1800" b="1" dirty="0">
                <a:solidFill>
                  <a:schemeClr val="tx1"/>
                </a:solidFill>
                <a:latin typeface="Arial" pitchFamily="34" charset="0"/>
                <a:ea typeface="Arial" pitchFamily="34" charset="-122"/>
                <a:cs typeface="Arial" pitchFamily="34" charset="-120"/>
              </a:rPr>
              <a:t>Why not reroute or add another shift?</a:t>
            </a:r>
            <a:endParaRPr lang="en-US" sz="1800" dirty="0"/>
          </a:p>
        </p:txBody>
      </p:sp>
      <p:sp>
        <p:nvSpPr>
          <p:cNvPr id="5" name="sd-trigger~sd-acc-1 #3 sd-panel-3"/>
          <p:cNvSpPr/>
          <p:nvPr/>
        </p:nvSpPr>
        <p:spPr>
          <a:xfrm>
            <a:off x="8134350" y="1402165"/>
            <a:ext cx="76200" cy="76200"/>
          </a:xfrm>
          <a:prstGeom prst="line">
            <a:avLst/>
          </a:prstGeom>
          <a:noFill/>
          <a:ln w="19050">
            <a:solidFill>
              <a:schemeClr val="accent1"/>
            </a:solidFill>
            <a:prstDash val="solid"/>
          </a:ln>
        </p:spPr>
      </p:sp>
      <p:sp>
        <p:nvSpPr>
          <p:cNvPr id="6" name="sd-trigger~sd-acc-1 #4 sd-panel-4"/>
          <p:cNvSpPr/>
          <p:nvPr/>
        </p:nvSpPr>
        <p:spPr>
          <a:xfrm flipV="1">
            <a:off x="8210550" y="1402165"/>
            <a:ext cx="76200" cy="76200"/>
          </a:xfrm>
          <a:prstGeom prst="line">
            <a:avLst/>
          </a:prstGeom>
          <a:noFill/>
          <a:ln w="19050">
            <a:solidFill>
              <a:schemeClr val="accent1"/>
            </a:solidFill>
            <a:prstDash val="solid"/>
          </a:ln>
        </p:spPr>
      </p:sp>
      <p:sp>
        <p:nvSpPr>
          <p:cNvPr id="7" name="sd-trigger~sd-acc-1 #5 sd-panel-5"/>
          <p:cNvSpPr/>
          <p:nvPr/>
        </p:nvSpPr>
        <p:spPr>
          <a:xfrm>
            <a:off x="819150" y="1680494"/>
            <a:ext cx="7505700" cy="0"/>
          </a:xfrm>
          <a:prstGeom prst="line">
            <a:avLst/>
          </a:prstGeom>
          <a:noFill/>
          <a:ln w="9525">
            <a:solidFill>
              <a:srgbClr val="DBDAD6"/>
            </a:solidFill>
            <a:prstDash val="solid"/>
          </a:ln>
        </p:spPr>
      </p:sp>
      <p:sp>
        <p:nvSpPr>
          <p:cNvPr id="8" name="sd-motion #6 sd-acc-1-body"/>
          <p:cNvSpPr/>
          <p:nvPr/>
        </p:nvSpPr>
        <p:spPr>
          <a:xfrm>
            <a:off x="819150" y="1804129"/>
            <a:ext cx="7505700" cy="502920"/>
          </a:xfrm>
          <a:prstGeom prst="rect">
            <a:avLst/>
          </a:prstGeom>
          <a:noFill/>
          <a:ln/>
        </p:spPr>
        <p:txBody>
          <a:bodyPr wrap="square" lIns="0" tIns="0" rIns="0" bIns="0" rtlCol="0" anchor="t"/>
          <a:lstStyle/>
          <a:p>
            <a:pPr algn="l" indent="0" marL="0">
              <a:lnSpc>
                <a:spcPts val="1700"/>
              </a:lnSpc>
              <a:buNone/>
            </a:pPr>
            <a:r>
              <a:rPr lang="en-US" sz="1300" dirty="0">
                <a:solidFill>
                  <a:srgbClr val="595857"/>
                </a:solidFill>
                <a:latin typeface="Arial" pitchFamily="34" charset="0"/>
                <a:ea typeface="Arial" pitchFamily="34" charset="-122"/>
                <a:cs typeface="Arial" pitchFamily="34" charset="-120"/>
              </a:rPr>
              <a:t>Current dock utilisation is 95%. Feasibility must compare a bay, another shift and</a:t>
            </a:r>
            <a:endParaRPr lang="en-US" sz="1300" dirty="0"/>
          </a:p>
          <a:p>
            <a:pPr algn="l" indent="0" marL="0">
              <a:lnSpc>
                <a:spcPts val="1700"/>
              </a:lnSpc>
              <a:buNone/>
            </a:pPr>
            <a:r>
              <a:rPr lang="en-US" sz="1300" dirty="0">
                <a:solidFill>
                  <a:srgbClr val="595857"/>
                </a:solidFill>
                <a:latin typeface="Arial" pitchFamily="34" charset="0"/>
                <a:ea typeface="Arial" pitchFamily="34" charset="-122"/>
                <a:cs typeface="Arial" pitchFamily="34" charset="-120"/>
              </a:rPr>
              <a:t>rerouting; no option is proven yet.</a:t>
            </a:r>
            <a:endParaRPr lang="en-US" sz="1300" dirty="0"/>
          </a:p>
        </p:txBody>
      </p:sp>
      <p:sp>
        <p:nvSpPr>
          <p:cNvPr id="9" name="sd-trigger~sd-acc-1 #7 sd-acc-1-hit"/>
          <p:cNvSpPr/>
          <p:nvPr/>
        </p:nvSpPr>
        <p:spPr>
          <a:xfrm>
            <a:off x="609600" y="1180986"/>
            <a:ext cx="7924800" cy="499509"/>
          </a:xfrm>
          <a:prstGeom prst="rect">
            <a:avLst/>
          </a:prstGeom>
          <a:solidFill>
            <a:srgbClr val="FAF9F5">
              <a:alpha val="1000"/>
            </a:srgbClr>
          </a:solidFill>
          <a:ln/>
        </p:spPr>
      </p:sp>
      <p:sp>
        <p:nvSpPr>
          <p:cNvPr id="10" name="sd-trigger~sd-acc-2 #8 sd-acc-2-card"/>
          <p:cNvSpPr/>
          <p:nvPr/>
        </p:nvSpPr>
        <p:spPr>
          <a:xfrm>
            <a:off x="609600" y="2400224"/>
            <a:ext cx="7924800" cy="1085888"/>
          </a:xfrm>
          <a:prstGeom prst="rect">
            <a:avLst/>
          </a:prstGeom>
          <a:solidFill>
            <a:schemeClr val="bg1"/>
          </a:solidFill>
          <a:ln w="9525">
            <a:solidFill>
              <a:srgbClr val="D6D5D2"/>
            </a:solidFill>
            <a:prstDash val="solid"/>
          </a:ln>
        </p:spPr>
      </p:sp>
      <p:sp>
        <p:nvSpPr>
          <p:cNvPr id="11" name="sd-trigger~sd-acc-2 #9 sd-acc-2-title"/>
          <p:cNvSpPr/>
          <p:nvPr/>
        </p:nvSpPr>
        <p:spPr>
          <a:xfrm>
            <a:off x="819150" y="2531106"/>
            <a:ext cx="7124700" cy="365760"/>
          </a:xfrm>
          <a:prstGeom prst="rect">
            <a:avLst/>
          </a:prstGeom>
          <a:noFill/>
          <a:ln/>
        </p:spPr>
        <p:txBody>
          <a:bodyPr wrap="square" lIns="0" tIns="0" rIns="0" bIns="0" rtlCol="0" anchor="t">
            <a:normAutofit/>
          </a:bodyPr>
          <a:lstStyle/>
          <a:p>
            <a:pPr algn="l" indent="0" marL="0">
              <a:lnSpc>
                <a:spcPts val="2200"/>
              </a:lnSpc>
              <a:buNone/>
            </a:pPr>
            <a:r>
              <a:rPr lang="en-US" sz="1800" b="1" dirty="0">
                <a:solidFill>
                  <a:schemeClr val="tx1"/>
                </a:solidFill>
                <a:latin typeface="Arial" pitchFamily="34" charset="0"/>
                <a:ea typeface="Arial" pitchFamily="34" charset="-122"/>
                <a:cs typeface="Arial" pitchFamily="34" charset="-120"/>
              </a:rPr>
              <a:t>Can the network absorb the peak?</a:t>
            </a:r>
            <a:endParaRPr lang="en-US" sz="1800" dirty="0"/>
          </a:p>
        </p:txBody>
      </p:sp>
      <p:sp>
        <p:nvSpPr>
          <p:cNvPr id="12" name="sd-trigger~sd-acc-2 #10 sd-panel-10"/>
          <p:cNvSpPr/>
          <p:nvPr/>
        </p:nvSpPr>
        <p:spPr>
          <a:xfrm>
            <a:off x="8134350" y="2621403"/>
            <a:ext cx="76200" cy="76200"/>
          </a:xfrm>
          <a:prstGeom prst="line">
            <a:avLst/>
          </a:prstGeom>
          <a:noFill/>
          <a:ln w="19050">
            <a:solidFill>
              <a:schemeClr val="accent1"/>
            </a:solidFill>
            <a:prstDash val="solid"/>
          </a:ln>
        </p:spPr>
      </p:sp>
      <p:sp>
        <p:nvSpPr>
          <p:cNvPr id="13" name="sd-trigger~sd-acc-2 #11 sd-panel-11"/>
          <p:cNvSpPr/>
          <p:nvPr/>
        </p:nvSpPr>
        <p:spPr>
          <a:xfrm flipV="1">
            <a:off x="8210550" y="2621403"/>
            <a:ext cx="76200" cy="76200"/>
          </a:xfrm>
          <a:prstGeom prst="line">
            <a:avLst/>
          </a:prstGeom>
          <a:noFill/>
          <a:ln w="19050">
            <a:solidFill>
              <a:schemeClr val="accent1"/>
            </a:solidFill>
            <a:prstDash val="solid"/>
          </a:ln>
        </p:spPr>
      </p:sp>
      <p:sp>
        <p:nvSpPr>
          <p:cNvPr id="14" name="sd-trigger~sd-acc-2 #12 sd-panel-12"/>
          <p:cNvSpPr/>
          <p:nvPr/>
        </p:nvSpPr>
        <p:spPr>
          <a:xfrm>
            <a:off x="819150" y="2899732"/>
            <a:ext cx="7505700" cy="0"/>
          </a:xfrm>
          <a:prstGeom prst="line">
            <a:avLst/>
          </a:prstGeom>
          <a:noFill/>
          <a:ln w="9525">
            <a:solidFill>
              <a:srgbClr val="DBDAD6"/>
            </a:solidFill>
            <a:prstDash val="solid"/>
          </a:ln>
        </p:spPr>
      </p:sp>
      <p:sp>
        <p:nvSpPr>
          <p:cNvPr id="15" name="sd-motion #13 sd-acc-2-body"/>
          <p:cNvSpPr/>
          <p:nvPr/>
        </p:nvSpPr>
        <p:spPr>
          <a:xfrm>
            <a:off x="819150" y="3023367"/>
            <a:ext cx="7505700" cy="502920"/>
          </a:xfrm>
          <a:prstGeom prst="rect">
            <a:avLst/>
          </a:prstGeom>
          <a:noFill/>
          <a:ln/>
        </p:spPr>
        <p:txBody>
          <a:bodyPr wrap="square" lIns="0" tIns="0" rIns="0" bIns="0" rtlCol="0" anchor="t"/>
          <a:lstStyle/>
          <a:p>
            <a:pPr algn="l" indent="0" marL="0">
              <a:lnSpc>
                <a:spcPts val="1700"/>
              </a:lnSpc>
              <a:buNone/>
            </a:pPr>
            <a:r>
              <a:rPr lang="en-US" sz="1300" dirty="0">
                <a:solidFill>
                  <a:srgbClr val="595857"/>
                </a:solidFill>
                <a:latin typeface="Arial" pitchFamily="34" charset="0"/>
                <a:ea typeface="Arial" pitchFamily="34" charset="-122"/>
                <a:cs typeface="Arial" pitchFamily="34" charset="-120"/>
              </a:rPr>
              <a:t>First validate route fit, cost and service impact at Atlanta and Savannah. Their</a:t>
            </a:r>
            <a:endParaRPr lang="en-US" sz="1300" dirty="0"/>
          </a:p>
          <a:p>
            <a:pPr algn="l" indent="0" marL="0">
              <a:lnSpc>
                <a:spcPts val="1700"/>
              </a:lnSpc>
              <a:buNone/>
            </a:pPr>
            <a:r>
              <a:rPr lang="en-US" sz="1300" dirty="0">
                <a:solidFill>
                  <a:srgbClr val="595857"/>
                </a:solidFill>
                <a:latin typeface="Arial" pitchFamily="34" charset="0"/>
                <a:ea typeface="Arial" pitchFamily="34" charset="-122"/>
                <a:cs typeface="Arial" pitchFamily="34" charset="-120"/>
              </a:rPr>
              <a:t>spare capacity is not a routing commitment.</a:t>
            </a:r>
            <a:endParaRPr lang="en-US" sz="1300" dirty="0"/>
          </a:p>
        </p:txBody>
      </p:sp>
      <p:sp>
        <p:nvSpPr>
          <p:cNvPr id="16" name="sd-trigger~sd-acc-2 #14 sd-acc-2-hit"/>
          <p:cNvSpPr/>
          <p:nvPr/>
        </p:nvSpPr>
        <p:spPr>
          <a:xfrm>
            <a:off x="609600" y="2400224"/>
            <a:ext cx="7924800" cy="499509"/>
          </a:xfrm>
          <a:prstGeom prst="rect">
            <a:avLst/>
          </a:prstGeom>
          <a:solidFill>
            <a:srgbClr val="FAF9F5">
              <a:alpha val="1000"/>
            </a:srgbClr>
          </a:solidFill>
          <a:ln/>
        </p:spPr>
      </p:sp>
      <p:sp>
        <p:nvSpPr>
          <p:cNvPr id="17" name="sd-trigger~sd-acc-3 #15 sd-acc-3-card"/>
          <p:cNvSpPr/>
          <p:nvPr/>
        </p:nvSpPr>
        <p:spPr>
          <a:xfrm>
            <a:off x="609600" y="3619462"/>
            <a:ext cx="7924800" cy="1085888"/>
          </a:xfrm>
          <a:prstGeom prst="rect">
            <a:avLst/>
          </a:prstGeom>
          <a:solidFill>
            <a:schemeClr val="bg1"/>
          </a:solidFill>
          <a:ln w="9525">
            <a:solidFill>
              <a:srgbClr val="D6D5D2"/>
            </a:solidFill>
            <a:prstDash val="solid"/>
          </a:ln>
        </p:spPr>
      </p:sp>
      <p:sp>
        <p:nvSpPr>
          <p:cNvPr id="18" name="sd-trigger~sd-acc-3 #16 sd-acc-3-title"/>
          <p:cNvSpPr/>
          <p:nvPr/>
        </p:nvSpPr>
        <p:spPr>
          <a:xfrm>
            <a:off x="819150" y="3750344"/>
            <a:ext cx="7124700" cy="365760"/>
          </a:xfrm>
          <a:prstGeom prst="rect">
            <a:avLst/>
          </a:prstGeom>
          <a:noFill/>
          <a:ln/>
        </p:spPr>
        <p:txBody>
          <a:bodyPr wrap="square" lIns="0" tIns="0" rIns="0" bIns="0" rtlCol="0" anchor="t">
            <a:normAutofit/>
          </a:bodyPr>
          <a:lstStyle/>
          <a:p>
            <a:pPr algn="l" indent="0" marL="0">
              <a:lnSpc>
                <a:spcPts val="2200"/>
              </a:lnSpc>
              <a:buNone/>
            </a:pPr>
            <a:r>
              <a:rPr lang="en-US" sz="1800" b="1" dirty="0">
                <a:solidFill>
                  <a:schemeClr val="tx1"/>
                </a:solidFill>
                <a:latin typeface="Arial" pitchFamily="34" charset="0"/>
                <a:ea typeface="Arial" pitchFamily="34" charset="-122"/>
                <a:cs typeface="Arial" pitchFamily="34" charset="-120"/>
              </a:rPr>
              <a:t>What would stop the project?</a:t>
            </a:r>
            <a:endParaRPr lang="en-US" sz="1800" dirty="0"/>
          </a:p>
        </p:txBody>
      </p:sp>
      <p:sp>
        <p:nvSpPr>
          <p:cNvPr id="19" name="sd-trigger~sd-acc-3 #17 sd-panel-17"/>
          <p:cNvSpPr/>
          <p:nvPr/>
        </p:nvSpPr>
        <p:spPr>
          <a:xfrm>
            <a:off x="8134350" y="3840641"/>
            <a:ext cx="76200" cy="76200"/>
          </a:xfrm>
          <a:prstGeom prst="line">
            <a:avLst/>
          </a:prstGeom>
          <a:noFill/>
          <a:ln w="19050">
            <a:solidFill>
              <a:schemeClr val="accent1"/>
            </a:solidFill>
            <a:prstDash val="solid"/>
          </a:ln>
        </p:spPr>
      </p:sp>
      <p:sp>
        <p:nvSpPr>
          <p:cNvPr id="20" name="sd-trigger~sd-acc-3 #18 sd-panel-18"/>
          <p:cNvSpPr/>
          <p:nvPr/>
        </p:nvSpPr>
        <p:spPr>
          <a:xfrm flipV="1">
            <a:off x="8210550" y="3840641"/>
            <a:ext cx="76200" cy="76200"/>
          </a:xfrm>
          <a:prstGeom prst="line">
            <a:avLst/>
          </a:prstGeom>
          <a:noFill/>
          <a:ln w="19050">
            <a:solidFill>
              <a:schemeClr val="accent1"/>
            </a:solidFill>
            <a:prstDash val="solid"/>
          </a:ln>
        </p:spPr>
      </p:sp>
      <p:sp>
        <p:nvSpPr>
          <p:cNvPr id="21" name="sd-trigger~sd-acc-3 #19 sd-panel-19"/>
          <p:cNvSpPr/>
          <p:nvPr/>
        </p:nvSpPr>
        <p:spPr>
          <a:xfrm>
            <a:off x="819150" y="4118970"/>
            <a:ext cx="7505700" cy="0"/>
          </a:xfrm>
          <a:prstGeom prst="line">
            <a:avLst/>
          </a:prstGeom>
          <a:noFill/>
          <a:ln w="9525">
            <a:solidFill>
              <a:srgbClr val="DBDAD6"/>
            </a:solidFill>
            <a:prstDash val="solid"/>
          </a:ln>
        </p:spPr>
      </p:sp>
      <p:sp>
        <p:nvSpPr>
          <p:cNvPr id="22" name="sd-motion #20 sd-acc-3-body"/>
          <p:cNvSpPr/>
          <p:nvPr/>
        </p:nvSpPr>
        <p:spPr>
          <a:xfrm>
            <a:off x="819150" y="4242605"/>
            <a:ext cx="7505700" cy="502920"/>
          </a:xfrm>
          <a:prstGeom prst="rect">
            <a:avLst/>
          </a:prstGeom>
          <a:noFill/>
          <a:ln/>
        </p:spPr>
        <p:txBody>
          <a:bodyPr wrap="square" lIns="0" tIns="0" rIns="0" bIns="0" rtlCol="0" anchor="t"/>
          <a:lstStyle/>
          <a:p>
            <a:pPr algn="l" indent="0" marL="0">
              <a:lnSpc>
                <a:spcPts val="1700"/>
              </a:lnSpc>
              <a:buNone/>
            </a:pPr>
            <a:r>
              <a:rPr lang="en-US" sz="1300" dirty="0">
                <a:solidFill>
                  <a:srgbClr val="595857"/>
                </a:solidFill>
                <a:latin typeface="Arial" pitchFamily="34" charset="0"/>
                <a:ea typeface="Arial" pitchFamily="34" charset="-122"/>
                <a:cs typeface="Arial" pitchFamily="34" charset="-120"/>
              </a:rPr>
              <a:t>No evidenced demand, weak economics, unsuitable permits or a cheaper service-safe</a:t>
            </a:r>
            <a:endParaRPr lang="en-US" sz="1300" dirty="0"/>
          </a:p>
          <a:p>
            <a:pPr algn="l" indent="0" marL="0">
              <a:lnSpc>
                <a:spcPts val="1700"/>
              </a:lnSpc>
              <a:buNone/>
            </a:pPr>
            <a:r>
              <a:rPr lang="en-US" sz="1300" dirty="0">
                <a:solidFill>
                  <a:srgbClr val="595857"/>
                </a:solidFill>
                <a:latin typeface="Arial" pitchFamily="34" charset="0"/>
                <a:ea typeface="Arial" pitchFamily="34" charset="-122"/>
                <a:cs typeface="Arial" pitchFamily="34" charset="-120"/>
              </a:rPr>
              <a:t>alternative prevents capital release.</a:t>
            </a:r>
            <a:endParaRPr lang="en-US" sz="1300" dirty="0"/>
          </a:p>
        </p:txBody>
      </p:sp>
      <p:sp>
        <p:nvSpPr>
          <p:cNvPr id="23" name="sd-trigger~sd-acc-3 #21 sd-acc-3-hit"/>
          <p:cNvSpPr/>
          <p:nvPr/>
        </p:nvSpPr>
        <p:spPr>
          <a:xfrm>
            <a:off x="609600" y="3619462"/>
            <a:ext cx="7924800" cy="499509"/>
          </a:xfrm>
          <a:prstGeom prst="rect">
            <a:avLst/>
          </a:prstGeom>
          <a:solidFill>
            <a:srgbClr val="FAF9F5">
              <a:alpha val="1000"/>
            </a:srgbClr>
          </a:solidFill>
          <a:ln/>
        </p:spPr>
      </p:sp>
      <p:sp>
        <p:nvSpPr>
          <p:cNvPr id="24" name="sd-footer-1"/>
          <p:cNvSpPr/>
          <p:nvPr/>
        </p:nvSpPr>
        <p:spPr>
          <a:xfrm>
            <a:off x="609600" y="4819650"/>
            <a:ext cx="7924800" cy="0"/>
          </a:xfrm>
          <a:prstGeom prst="line">
            <a:avLst/>
          </a:prstGeom>
          <a:noFill/>
          <a:ln w="9525">
            <a:solidFill>
              <a:srgbClr val="D2D1CE"/>
            </a:solidFill>
            <a:prstDash val="solid"/>
          </a:ln>
        </p:spPr>
      </p:sp>
      <p:sp>
        <p:nvSpPr>
          <p:cNvPr id="25" name="sd-source"/>
          <p:cNvSpPr/>
          <p:nvPr/>
        </p:nvSpPr>
        <p:spPr>
          <a:xfrm>
            <a:off x="609600" y="4848225"/>
            <a:ext cx="5905500" cy="275273"/>
          </a:xfrm>
          <a:prstGeom prst="rect">
            <a:avLst/>
          </a:prstGeom>
          <a:noFill/>
          <a:ln/>
        </p:spPr>
        <p:txBody>
          <a:bodyPr wrap="square" lIns="0" tIns="0" rIns="0" bIns="0" rtlCol="0" anchor="t"/>
          <a:lstStyle/>
          <a:p>
            <a:pPr algn="l" indent="0" marL="0">
              <a:buNone/>
            </a:pPr>
            <a:r>
              <a:rPr lang="en-US" sz="1300" dirty="0">
                <a:solidFill>
                  <a:srgbClr val="595857"/>
                </a:solidFill>
                <a:latin typeface="Arial" pitchFamily="34" charset="0"/>
                <a:ea typeface="Arial" pitchFamily="34" charset="-122"/>
                <a:cs typeface="Arial" pitchFamily="34" charset="-120"/>
              </a:rPr>
              <a:t>Source: Fictional company and illustrative data. Q3 2026 operating review.</a:t>
            </a:r>
            <a:endParaRPr lang="en-US" sz="1300" dirty="0"/>
          </a:p>
        </p:txBody>
      </p:sp>
      <p:sp>
        <p:nvSpPr>
          <p:cNvPr id="27" name="sd-folio-ground"/>
          <p:cNvSpPr/>
          <p:nvPr/>
        </p:nvSpPr>
        <p:spPr>
          <a:xfrm>
            <a:off x="8191500" y="4991100"/>
            <a:ext cx="571500" cy="152400"/>
          </a:xfrm>
          <a:prstGeom prst="rect">
            <a:avLst/>
          </a:prstGeom>
          <a:solidFill>
            <a:schemeClr val="bg1"/>
          </a:solidFill>
          <a:ln w="12700">
            <a:solidFill>
              <a:schemeClr val="bg1"/>
            </a:solidFill>
            <a:prstDash val="solid"/>
          </a:ln>
        </p:spPr>
      </p:sp>
      <p:sp>
        <p:nvSpPr>
          <p:cNvPr id="30" name="Slide Number Placeholder 0"/>
          <p:cNvSpPr>
            <a:spLocks noGrp="1"/>
          </p:cNvSpPr>
          <p:nvPr>
            <p:ph type="sldNum" sz="quarter" idx="4294967295"/>
          </p:nvPr>
        </p:nvSpPr>
        <p:spPr>
          <a:xfrm>
            <a:off x="8191500" y="4991100"/>
            <a:ext cx="571500" cy="152400"/>
          </a:xfrm>
          <a:prstGeom prst="rect">
            <a:avLst/>
          </a:prstGeom>
          <a:extLst>
            <a:ext uri="{C572A759-6A51-4108-AA02-DFA0A04FC94B}">
              <ma14:wrappingTextBoxFlag xmlns:ma14="http://schemas.microsoft.com/office/mac/drawingml/2011/main" val="0"/>
            </a:ext>
          </a:extLst>
        </p:spPr>
        <p:txBody>
          <a:bodyPr lIns="0" tIns="0" rIns="0" bIns="0" anchor="t"/>
          <a:lstStyle>
            <a:lvl1pPr>
              <a:defRPr sz="900">
                <a:solidFill>
                  <a:srgbClr val="595857"/>
                </a:solidFill>
                <a:latin typeface="Arial"/>
                <a:ea typeface="Arial"/>
                <a:cs typeface="Arial"/>
              </a:defRPr>
            </a:lvl1pPr>
          </a:lstStyle>
          <a:p>
            <a:pPr algn="r"/>
            <a:fld id="{F7021451-1387-4CA6-816F-3879F97B5CBC}" type="slidenum">
              <a:rPr b="0" lang="en-US"/>
              <a:t>8</a:t>
            </a:fld>
            <a:endParaRPr lang="en-US"/>
          </a:p>
        </p:txBody>
      </p:sp>
    </p:spTree>
  </p:cSld>
  <p:clrMapOvr>
    <a:masterClrMapping/>
  </p:clrMapOvr>
  <p:transition xmlns:p14="http://schemas.microsoft.com/office/powerpoint/2010/main" spd="med" p14:dur="550">
    <p:fade/>
  </p:transition>
  <p:timing>
    <p:tnLst>
      <p:par>
        <p:cTn id="1" dur="indefinite" restart="never" nodeType="tmRoot">
          <p:childTnLst>
            <p:seq concurrent="1" nextAc="seek">
              <p:cTn id="3" restart="whenNotActive" fill="hold" evtFilter="cancelBubble" nodeType="interactiveSeq">
                <p:stCondLst>
                  <p:cond evt="onClick" delay="0">
                    <p:tgtEl>
                      <p:spTgt spid="9"/>
                    </p:tgtEl>
                  </p:cond>
                </p:stCondLst>
                <p:endSync evt="end" delay="0">
                  <p:rtn val="all"/>
                </p:endSync>
                <p:childTnLst>
                  <p:par>
                    <p:cTn id="4" fill="hold">
                      <p:stCondLst>
                        <p:cond delay="0"/>
                      </p:stCondLst>
                      <p:childTnLst>
                        <p:par>
                          <p:cTn id="5" fill="hold">
                            <p:stCondLst>
                              <p:cond delay="0"/>
                            </p:stCondLst>
                            <p:childTnLst>
                              <p:par>
                                <p:cTn id="6" presetID="22" presetClass="entr" presetSubtype="8" fill="hold" grpId="0" nodeType="clickEffect">
                                  <p:stCondLst>
                                    <p:cond delay="0"/>
                                  </p:stCondLst>
                                  <p:childTnLst>
                                    <p:set>
                                      <p:cBhvr>
                                        <p:cTn id="7" dur="1" fill="hold">
                                          <p:stCondLst>
                                            <p:cond delay="0"/>
                                          </p:stCondLst>
                                        </p:cTn>
                                        <p:tgtEl>
                                          <p:spTgt spid="8"/>
                                        </p:tgtEl>
                                        <p:attrNameLst>
                                          <p:attrName>style.visibility</p:attrName>
                                        </p:attrNameLst>
                                      </p:cBhvr>
                                      <p:to>
                                        <p:strVal val="visible"/>
                                      </p:to>
                                    </p:set>
                                    <p:animEffect transition="in" filter="wipe(left)">
                                      <p:cBhvr>
                                        <p:cTn id="8" dur="500"/>
                                        <p:tgtEl>
                                          <p:spTgt spid="8"/>
                                        </p:tgtEl>
                                      </p:cBhvr>
                                    </p:animEffect>
                                  </p:childTnLst>
                                </p:cTn>
                              </p:par>
                            </p:childTnLst>
                          </p:cTn>
                        </p:par>
                      </p:childTnLst>
                    </p:cTn>
                  </p:par>
                </p:childTnLst>
              </p:cTn>
              <p:nextCondLst>
                <p:cond evt="onClick" delay="0">
                  <p:tgtEl>
                    <p:spTgt spid="9"/>
                  </p:tgtEl>
                </p:cond>
              </p:nextCondLst>
            </p:seq>
            <p:seq concurrent="1" nextAc="seek">
              <p:cTn id="9" restart="whenNotActive" fill="hold" evtFilter="cancelBubble" nodeType="interactiveSeq">
                <p:stCondLst>
                  <p:cond evt="onClick" delay="0">
                    <p:tgtEl>
                      <p:spTgt spid="16"/>
                    </p:tgtEl>
                  </p:cond>
                </p:stCondLst>
                <p:endSync evt="end" delay="0">
                  <p:rtn val="all"/>
                </p:endSync>
                <p:childTnLst>
                  <p:par>
                    <p:cTn id="10" fill="hold">
                      <p:stCondLst>
                        <p:cond delay="0"/>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left)">
                                      <p:cBhvr>
                                        <p:cTn id="14" dur="500"/>
                                        <p:tgtEl>
                                          <p:spTgt spid="15"/>
                                        </p:tgtEl>
                                      </p:cBhvr>
                                    </p:animEffect>
                                  </p:childTnLst>
                                </p:cTn>
                              </p:par>
                            </p:childTnLst>
                          </p:cTn>
                        </p:par>
                      </p:childTnLst>
                    </p:cTn>
                  </p:par>
                </p:childTnLst>
              </p:cTn>
              <p:nextCondLst>
                <p:cond evt="onClick" delay="0">
                  <p:tgtEl>
                    <p:spTgt spid="16"/>
                  </p:tgtEl>
                </p:cond>
              </p:nextCondLst>
            </p:seq>
            <p:seq concurrent="1" nextAc="seek">
              <p:cTn id="15" restart="whenNotActive" fill="hold" evtFilter="cancelBubble" nodeType="interactiveSeq">
                <p:stCondLst>
                  <p:cond evt="onClick" delay="0">
                    <p:tgtEl>
                      <p:spTgt spid="23"/>
                    </p:tgtEl>
                  </p:cond>
                </p:stCondLst>
                <p:endSync evt="end" delay="0">
                  <p:rtn val="all"/>
                </p:endSync>
                <p:childTnLst>
                  <p:par>
                    <p:cTn id="16" fill="hold">
                      <p:stCondLst>
                        <p:cond delay="0"/>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500"/>
                                        <p:tgtEl>
                                          <p:spTgt spid="22"/>
                                        </p:tgtEl>
                                      </p:cBhvr>
                                    </p:animEffect>
                                  </p:childTnLst>
                                </p:cTn>
                              </p:par>
                            </p:childTnLst>
                          </p:cTn>
                        </p:par>
                      </p:childTnLst>
                    </p:cTn>
                  </p:par>
                </p:childTnLst>
              </p:cTn>
              <p:nextCondLst>
                <p:cond evt="onClick" delay="0">
                  <p:tgtEl>
                    <p:spTgt spid="23"/>
                  </p:tgtEl>
                </p:cond>
              </p:nextCondLst>
            </p:seq>
          </p:childTnLst>
        </p:cTn>
      </p:par>
    </p:tnLst>
    <p:bldLst>
      <p:bldP spid="8" grpId="0" animBg="1"/>
      <p:bldP spid="15" grpId="0" animBg="1"/>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chemeClr val="bg1"/>
        </a:solidFill>
      </p:bgPr>
    </p:bg>
    <p:spTree>
      <p:nvGrpSpPr>
        <p:cNvPr id="1" name=""/>
        <p:cNvGrpSpPr/>
        <p:nvPr/>
      </p:nvGrpSpPr>
      <p:grpSpPr>
        <a:xfrm>
          <a:off x="0" y="0"/>
          <a:ext cx="0" cy="0"/>
          <a:chOff x="0" y="0"/>
          <a:chExt cx="0" cy="0"/>
        </a:xfrm>
      </p:grpSpPr>
      <p:sp>
        <p:nvSpPr>
          <p:cNvPr id="2" name="sd-heading"/>
          <p:cNvSpPr/>
          <p:nvPr/>
        </p:nvSpPr>
        <p:spPr>
          <a:xfrm>
            <a:off x="609600" y="285750"/>
            <a:ext cx="7924800" cy="719976"/>
          </a:xfrm>
          <a:prstGeom prst="rect">
            <a:avLst/>
          </a:prstGeom>
          <a:noFill/>
          <a:ln/>
        </p:spPr>
        <p:txBody>
          <a:bodyPr wrap="square" lIns="0" tIns="0" rIns="0" bIns="0" rtlCol="0" anchor="t"/>
          <a:lstStyle/>
          <a:p>
            <a:pPr indent="0" marL="0">
              <a:lnSpc>
                <a:spcPts val="4900"/>
              </a:lnSpc>
              <a:buNone/>
            </a:pPr>
            <a:r>
              <a:rPr lang="en-US" sz="3500" b="1" spc="-105" kern="0" dirty="0">
                <a:solidFill>
                  <a:schemeClr val="accent2"/>
                </a:solidFill>
                <a:latin typeface="Arial" pitchFamily="34" charset="0"/>
                <a:ea typeface="Arial" pitchFamily="34" charset="-122"/>
                <a:cs typeface="Arial" pitchFamily="34" charset="-120"/>
              </a:rPr>
              <a:t>A staged plan protects the network</a:t>
            </a:r>
            <a:endParaRPr lang="en-US" sz="3500" dirty="0"/>
          </a:p>
        </p:txBody>
      </p:sp>
      <p:sp>
        <p:nvSpPr>
          <p:cNvPr id="3" name="sd-panel-1"/>
          <p:cNvSpPr/>
          <p:nvPr/>
        </p:nvSpPr>
        <p:spPr>
          <a:xfrm>
            <a:off x="762000" y="1578669"/>
            <a:ext cx="0" cy="2728998"/>
          </a:xfrm>
          <a:prstGeom prst="line">
            <a:avLst/>
          </a:prstGeom>
          <a:noFill/>
          <a:ln w="19050">
            <a:solidFill>
              <a:srgbClr val="D2D1CE"/>
            </a:solidFill>
            <a:prstDash val="solid"/>
          </a:ln>
        </p:spPr>
      </p:sp>
      <p:sp>
        <p:nvSpPr>
          <p:cNvPr id="4" name="sd-panel-2"/>
          <p:cNvSpPr/>
          <p:nvPr/>
        </p:nvSpPr>
        <p:spPr>
          <a:xfrm>
            <a:off x="1009650" y="1180986"/>
            <a:ext cx="7524750" cy="795366"/>
          </a:xfrm>
          <a:prstGeom prst="rect">
            <a:avLst/>
          </a:prstGeom>
          <a:solidFill>
            <a:schemeClr val="bg1"/>
          </a:solidFill>
          <a:ln w="9525">
            <a:solidFill>
              <a:srgbClr val="D6D5D2"/>
            </a:solidFill>
            <a:prstDash val="solid"/>
          </a:ln>
        </p:spPr>
      </p:sp>
      <p:sp>
        <p:nvSpPr>
          <p:cNvPr id="5" name="sd-panel-3"/>
          <p:cNvSpPr/>
          <p:nvPr/>
        </p:nvSpPr>
        <p:spPr>
          <a:xfrm>
            <a:off x="1143000" y="1441509"/>
            <a:ext cx="1399794" cy="274320"/>
          </a:xfrm>
          <a:prstGeom prst="roundRect">
            <a:avLst>
              <a:gd name="adj" fmla="val 50000"/>
            </a:avLst>
          </a:prstGeom>
          <a:solidFill>
            <a:schemeClr val="accent1"/>
          </a:solidFill>
          <a:ln/>
        </p:spPr>
      </p:sp>
      <p:sp>
        <p:nvSpPr>
          <p:cNvPr id="6" name="sd-milestone-1-date"/>
          <p:cNvSpPr/>
          <p:nvPr/>
        </p:nvSpPr>
        <p:spPr>
          <a:xfrm>
            <a:off x="1143000" y="1502469"/>
            <a:ext cx="1399794" cy="243840"/>
          </a:xfrm>
          <a:prstGeom prst="rect">
            <a:avLst/>
          </a:prstGeom>
          <a:noFill/>
          <a:ln/>
        </p:spPr>
        <p:txBody>
          <a:bodyPr wrap="square" lIns="0" tIns="0" rIns="0" bIns="0" rtlCol="0" anchor="t">
            <a:normAutofit/>
          </a:bodyPr>
          <a:lstStyle/>
          <a:p>
            <a:pPr algn="ctr" indent="0" marL="0">
              <a:lnSpc>
                <a:spcPts val="1400"/>
              </a:lnSpc>
              <a:buNone/>
            </a:pPr>
            <a:r>
              <a:rPr lang="en-US" sz="1200" b="1" dirty="0">
                <a:solidFill>
                  <a:srgbClr val="FFFFFF"/>
                </a:solidFill>
                <a:latin typeface="Arial" pitchFamily="34" charset="0"/>
                <a:ea typeface="Arial" pitchFamily="34" charset="-122"/>
                <a:cs typeface="Arial" pitchFamily="34" charset="-120"/>
              </a:rPr>
              <a:t>October 2026</a:t>
            </a:r>
            <a:endParaRPr lang="en-US" sz="1200" dirty="0"/>
          </a:p>
        </p:txBody>
      </p:sp>
      <p:sp>
        <p:nvSpPr>
          <p:cNvPr id="7" name="sd-milestone-1"/>
          <p:cNvSpPr/>
          <p:nvPr/>
        </p:nvSpPr>
        <p:spPr>
          <a:xfrm>
            <a:off x="2695194" y="1479609"/>
            <a:ext cx="5705856" cy="323850"/>
          </a:xfrm>
          <a:prstGeom prst="rect">
            <a:avLst/>
          </a:prstGeom>
          <a:noFill/>
          <a:ln/>
        </p:spPr>
        <p:txBody>
          <a:bodyPr wrap="square" lIns="0" tIns="0" rIns="0" bIns="0" rtlCol="0" anchor="t">
            <a:normAutofit/>
          </a:bodyPr>
          <a:lstStyle/>
          <a:p>
            <a:pPr algn="l" indent="0" marL="0">
              <a:lnSpc>
                <a:spcPts val="2000"/>
              </a:lnSpc>
              <a:buNone/>
            </a:pPr>
            <a:r>
              <a:rPr lang="en-US" sz="1500" dirty="0">
                <a:solidFill>
                  <a:schemeClr val="tx1"/>
                </a:solidFill>
                <a:latin typeface="Arial" pitchFamily="34" charset="0"/>
                <a:ea typeface="Arial" pitchFamily="34" charset="-122"/>
                <a:cs typeface="Arial" pitchFamily="34" charset="-120"/>
              </a:rPr>
              <a:t>Validate peak demand and rerouting costs.</a:t>
            </a:r>
            <a:endParaRPr lang="en-US" sz="1500" dirty="0"/>
          </a:p>
        </p:txBody>
      </p:sp>
      <p:sp>
        <p:nvSpPr>
          <p:cNvPr id="8" name="sd-panel-6"/>
          <p:cNvSpPr/>
          <p:nvPr/>
        </p:nvSpPr>
        <p:spPr>
          <a:xfrm>
            <a:off x="676275" y="1492944"/>
            <a:ext cx="171450" cy="171450"/>
          </a:xfrm>
          <a:prstGeom prst="ellipse">
            <a:avLst/>
          </a:prstGeom>
          <a:solidFill>
            <a:schemeClr val="bg1"/>
          </a:solidFill>
          <a:ln w="28575">
            <a:solidFill>
              <a:schemeClr val="accent1"/>
            </a:solidFill>
            <a:prstDash val="solid"/>
          </a:ln>
        </p:spPr>
      </p:sp>
      <p:sp>
        <p:nvSpPr>
          <p:cNvPr id="9" name="sd-panel-7"/>
          <p:cNvSpPr/>
          <p:nvPr/>
        </p:nvSpPr>
        <p:spPr>
          <a:xfrm>
            <a:off x="1009650" y="2090652"/>
            <a:ext cx="7524750" cy="795366"/>
          </a:xfrm>
          <a:prstGeom prst="rect">
            <a:avLst/>
          </a:prstGeom>
          <a:solidFill>
            <a:schemeClr val="bg1"/>
          </a:solidFill>
          <a:ln w="9525">
            <a:solidFill>
              <a:srgbClr val="D6D5D2"/>
            </a:solidFill>
            <a:prstDash val="solid"/>
          </a:ln>
        </p:spPr>
      </p:sp>
      <p:sp>
        <p:nvSpPr>
          <p:cNvPr id="10" name="sd-panel-8"/>
          <p:cNvSpPr/>
          <p:nvPr/>
        </p:nvSpPr>
        <p:spPr>
          <a:xfrm>
            <a:off x="1143000" y="2351175"/>
            <a:ext cx="1584198" cy="274320"/>
          </a:xfrm>
          <a:prstGeom prst="roundRect">
            <a:avLst>
              <a:gd name="adj" fmla="val 50000"/>
            </a:avLst>
          </a:prstGeom>
          <a:solidFill>
            <a:schemeClr val="accent1"/>
          </a:solidFill>
          <a:ln/>
        </p:spPr>
      </p:sp>
      <p:sp>
        <p:nvSpPr>
          <p:cNvPr id="11" name="sd-milestone-2-date"/>
          <p:cNvSpPr/>
          <p:nvPr/>
        </p:nvSpPr>
        <p:spPr>
          <a:xfrm>
            <a:off x="1143000" y="2412135"/>
            <a:ext cx="1584198" cy="243840"/>
          </a:xfrm>
          <a:prstGeom prst="rect">
            <a:avLst/>
          </a:prstGeom>
          <a:noFill/>
          <a:ln/>
        </p:spPr>
        <p:txBody>
          <a:bodyPr wrap="square" lIns="0" tIns="0" rIns="0" bIns="0" rtlCol="0" anchor="t">
            <a:normAutofit/>
          </a:bodyPr>
          <a:lstStyle/>
          <a:p>
            <a:pPr algn="ctr" indent="0" marL="0">
              <a:lnSpc>
                <a:spcPts val="1400"/>
              </a:lnSpc>
              <a:buNone/>
            </a:pPr>
            <a:r>
              <a:rPr lang="en-US" sz="1200" b="1" dirty="0">
                <a:solidFill>
                  <a:srgbClr val="FFFFFF"/>
                </a:solidFill>
                <a:latin typeface="Arial" pitchFamily="34" charset="0"/>
                <a:ea typeface="Arial" pitchFamily="34" charset="-122"/>
                <a:cs typeface="Arial" pitchFamily="34" charset="-120"/>
              </a:rPr>
              <a:t>November 2026</a:t>
            </a:r>
            <a:endParaRPr lang="en-US" sz="1200" dirty="0"/>
          </a:p>
        </p:txBody>
      </p:sp>
      <p:sp>
        <p:nvSpPr>
          <p:cNvPr id="12" name="sd-milestone-2"/>
          <p:cNvSpPr/>
          <p:nvPr/>
        </p:nvSpPr>
        <p:spPr>
          <a:xfrm>
            <a:off x="2879598" y="2389275"/>
            <a:ext cx="5521452" cy="323850"/>
          </a:xfrm>
          <a:prstGeom prst="rect">
            <a:avLst/>
          </a:prstGeom>
          <a:noFill/>
          <a:ln/>
        </p:spPr>
        <p:txBody>
          <a:bodyPr wrap="square" lIns="0" tIns="0" rIns="0" bIns="0" rtlCol="0" anchor="t">
            <a:normAutofit/>
          </a:bodyPr>
          <a:lstStyle/>
          <a:p>
            <a:pPr algn="l" indent="0" marL="0">
              <a:lnSpc>
                <a:spcPts val="2000"/>
              </a:lnSpc>
              <a:buNone/>
            </a:pPr>
            <a:r>
              <a:rPr lang="en-US" sz="1500" dirty="0">
                <a:solidFill>
                  <a:schemeClr val="tx1"/>
                </a:solidFill>
                <a:latin typeface="Arial" pitchFamily="34" charset="0"/>
                <a:ea typeface="Arial" pitchFamily="34" charset="-122"/>
                <a:cs typeface="Arial" pitchFamily="34" charset="-120"/>
              </a:rPr>
              <a:t>Compare bay, shift and network alternatives.</a:t>
            </a:r>
            <a:endParaRPr lang="en-US" sz="1500" dirty="0"/>
          </a:p>
        </p:txBody>
      </p:sp>
      <p:sp>
        <p:nvSpPr>
          <p:cNvPr id="13" name="sd-panel-11"/>
          <p:cNvSpPr/>
          <p:nvPr/>
        </p:nvSpPr>
        <p:spPr>
          <a:xfrm>
            <a:off x="676275" y="2402610"/>
            <a:ext cx="171450" cy="171450"/>
          </a:xfrm>
          <a:prstGeom prst="ellipse">
            <a:avLst/>
          </a:prstGeom>
          <a:solidFill>
            <a:schemeClr val="bg1"/>
          </a:solidFill>
          <a:ln w="28575">
            <a:solidFill>
              <a:schemeClr val="accent1"/>
            </a:solidFill>
            <a:prstDash val="solid"/>
          </a:ln>
        </p:spPr>
      </p:sp>
      <p:sp>
        <p:nvSpPr>
          <p:cNvPr id="14" name="sd-panel-12"/>
          <p:cNvSpPr/>
          <p:nvPr/>
        </p:nvSpPr>
        <p:spPr>
          <a:xfrm>
            <a:off x="1009650" y="3000318"/>
            <a:ext cx="7524750" cy="795366"/>
          </a:xfrm>
          <a:prstGeom prst="rect">
            <a:avLst/>
          </a:prstGeom>
          <a:solidFill>
            <a:schemeClr val="bg1"/>
          </a:solidFill>
          <a:ln w="9525">
            <a:solidFill>
              <a:srgbClr val="D6D5D2"/>
            </a:solidFill>
            <a:prstDash val="solid"/>
          </a:ln>
        </p:spPr>
      </p:sp>
      <p:sp>
        <p:nvSpPr>
          <p:cNvPr id="15" name="sd-panel-13"/>
          <p:cNvSpPr/>
          <p:nvPr/>
        </p:nvSpPr>
        <p:spPr>
          <a:xfrm>
            <a:off x="1143000" y="3260841"/>
            <a:ext cx="1418082" cy="274320"/>
          </a:xfrm>
          <a:prstGeom prst="roundRect">
            <a:avLst>
              <a:gd name="adj" fmla="val 50000"/>
            </a:avLst>
          </a:prstGeom>
          <a:solidFill>
            <a:schemeClr val="accent1"/>
          </a:solidFill>
          <a:ln/>
        </p:spPr>
      </p:sp>
      <p:sp>
        <p:nvSpPr>
          <p:cNvPr id="16" name="sd-milestone-3-date"/>
          <p:cNvSpPr/>
          <p:nvPr/>
        </p:nvSpPr>
        <p:spPr>
          <a:xfrm>
            <a:off x="1143000" y="3321801"/>
            <a:ext cx="1418082" cy="243840"/>
          </a:xfrm>
          <a:prstGeom prst="rect">
            <a:avLst/>
          </a:prstGeom>
          <a:noFill/>
          <a:ln/>
        </p:spPr>
        <p:txBody>
          <a:bodyPr wrap="square" lIns="0" tIns="0" rIns="0" bIns="0" rtlCol="0" anchor="t">
            <a:normAutofit/>
          </a:bodyPr>
          <a:lstStyle/>
          <a:p>
            <a:pPr algn="ctr" indent="0" marL="0">
              <a:lnSpc>
                <a:spcPts val="1400"/>
              </a:lnSpc>
              <a:buNone/>
            </a:pPr>
            <a:r>
              <a:rPr lang="en-US" sz="1200" b="1" dirty="0">
                <a:solidFill>
                  <a:srgbClr val="FFFFFF"/>
                </a:solidFill>
                <a:latin typeface="Arial" pitchFamily="34" charset="0"/>
                <a:ea typeface="Arial" pitchFamily="34" charset="-122"/>
                <a:cs typeface="Arial" pitchFamily="34" charset="-120"/>
              </a:rPr>
              <a:t>Decision gate</a:t>
            </a:r>
            <a:endParaRPr lang="en-US" sz="1200" dirty="0"/>
          </a:p>
        </p:txBody>
      </p:sp>
      <p:sp>
        <p:nvSpPr>
          <p:cNvPr id="17" name="sd-milestone-3"/>
          <p:cNvSpPr/>
          <p:nvPr/>
        </p:nvSpPr>
        <p:spPr>
          <a:xfrm>
            <a:off x="2713482" y="3298941"/>
            <a:ext cx="5687568" cy="323850"/>
          </a:xfrm>
          <a:prstGeom prst="rect">
            <a:avLst/>
          </a:prstGeom>
          <a:noFill/>
          <a:ln/>
        </p:spPr>
        <p:txBody>
          <a:bodyPr wrap="square" lIns="0" tIns="0" rIns="0" bIns="0" rtlCol="0" anchor="t">
            <a:normAutofit/>
          </a:bodyPr>
          <a:lstStyle/>
          <a:p>
            <a:pPr algn="l" indent="0" marL="0">
              <a:lnSpc>
                <a:spcPts val="2000"/>
              </a:lnSpc>
              <a:buNone/>
            </a:pPr>
            <a:r>
              <a:rPr lang="en-US" sz="1500" dirty="0">
                <a:solidFill>
                  <a:schemeClr val="tx1"/>
                </a:solidFill>
                <a:latin typeface="Arial" pitchFamily="34" charset="0"/>
                <a:ea typeface="Arial" pitchFamily="34" charset="-122"/>
                <a:cs typeface="Arial" pitchFamily="34" charset="-120"/>
              </a:rPr>
              <a:t>Release or withhold the remaining $3.9M.</a:t>
            </a:r>
            <a:endParaRPr lang="en-US" sz="1500" dirty="0"/>
          </a:p>
        </p:txBody>
      </p:sp>
      <p:sp>
        <p:nvSpPr>
          <p:cNvPr id="18" name="sd-panel-16"/>
          <p:cNvSpPr/>
          <p:nvPr/>
        </p:nvSpPr>
        <p:spPr>
          <a:xfrm>
            <a:off x="676275" y="3312276"/>
            <a:ext cx="171450" cy="171450"/>
          </a:xfrm>
          <a:prstGeom prst="ellipse">
            <a:avLst/>
          </a:prstGeom>
          <a:solidFill>
            <a:schemeClr val="bg1"/>
          </a:solidFill>
          <a:ln w="28575">
            <a:solidFill>
              <a:schemeClr val="accent1"/>
            </a:solidFill>
            <a:prstDash val="solid"/>
          </a:ln>
        </p:spPr>
      </p:sp>
      <p:sp>
        <p:nvSpPr>
          <p:cNvPr id="19" name="sd-panel-17"/>
          <p:cNvSpPr/>
          <p:nvPr/>
        </p:nvSpPr>
        <p:spPr>
          <a:xfrm>
            <a:off x="1009650" y="3909984"/>
            <a:ext cx="7524750" cy="795366"/>
          </a:xfrm>
          <a:prstGeom prst="rect">
            <a:avLst/>
          </a:prstGeom>
          <a:solidFill>
            <a:schemeClr val="bg1"/>
          </a:solidFill>
          <a:ln w="9525">
            <a:solidFill>
              <a:srgbClr val="D6D5D2"/>
            </a:solidFill>
            <a:prstDash val="solid"/>
          </a:ln>
        </p:spPr>
      </p:sp>
      <p:sp>
        <p:nvSpPr>
          <p:cNvPr id="20" name="sd-panel-18"/>
          <p:cNvSpPr/>
          <p:nvPr/>
        </p:nvSpPr>
        <p:spPr>
          <a:xfrm>
            <a:off x="1143000" y="4170507"/>
            <a:ext cx="1221486" cy="274320"/>
          </a:xfrm>
          <a:prstGeom prst="roundRect">
            <a:avLst>
              <a:gd name="adj" fmla="val 50000"/>
            </a:avLst>
          </a:prstGeom>
          <a:solidFill>
            <a:schemeClr val="accent1"/>
          </a:solidFill>
          <a:ln/>
        </p:spPr>
      </p:sp>
      <p:sp>
        <p:nvSpPr>
          <p:cNvPr id="21" name="sd-milestone-4-date"/>
          <p:cNvSpPr/>
          <p:nvPr/>
        </p:nvSpPr>
        <p:spPr>
          <a:xfrm>
            <a:off x="1143000" y="4231467"/>
            <a:ext cx="1221486" cy="243840"/>
          </a:xfrm>
          <a:prstGeom prst="rect">
            <a:avLst/>
          </a:prstGeom>
          <a:noFill/>
          <a:ln/>
        </p:spPr>
        <p:txBody>
          <a:bodyPr wrap="square" lIns="0" tIns="0" rIns="0" bIns="0" rtlCol="0" anchor="t">
            <a:normAutofit/>
          </a:bodyPr>
          <a:lstStyle/>
          <a:p>
            <a:pPr algn="ctr" indent="0" marL="0">
              <a:lnSpc>
                <a:spcPts val="1400"/>
              </a:lnSpc>
              <a:buNone/>
            </a:pPr>
            <a:r>
              <a:rPr lang="en-US" sz="1200" b="1" dirty="0">
                <a:solidFill>
                  <a:srgbClr val="FFFFFF"/>
                </a:solidFill>
                <a:latin typeface="Arial" pitchFamily="34" charset="0"/>
                <a:ea typeface="Arial" pitchFamily="34" charset="-122"/>
                <a:cs typeface="Arial" pitchFamily="34" charset="-120"/>
              </a:rPr>
              <a:t>If approved</a:t>
            </a:r>
            <a:endParaRPr lang="en-US" sz="1200" dirty="0"/>
          </a:p>
        </p:txBody>
      </p:sp>
      <p:sp>
        <p:nvSpPr>
          <p:cNvPr id="22" name="sd-milestone-4"/>
          <p:cNvSpPr/>
          <p:nvPr/>
        </p:nvSpPr>
        <p:spPr>
          <a:xfrm>
            <a:off x="2516886" y="4208607"/>
            <a:ext cx="5884164" cy="323850"/>
          </a:xfrm>
          <a:prstGeom prst="rect">
            <a:avLst/>
          </a:prstGeom>
          <a:noFill/>
          <a:ln/>
        </p:spPr>
        <p:txBody>
          <a:bodyPr wrap="square" lIns="0" tIns="0" rIns="0" bIns="0" rtlCol="0" anchor="t">
            <a:normAutofit/>
          </a:bodyPr>
          <a:lstStyle/>
          <a:p>
            <a:pPr algn="l" indent="0" marL="0">
              <a:lnSpc>
                <a:spcPts val="2000"/>
              </a:lnSpc>
              <a:buNone/>
            </a:pPr>
            <a:r>
              <a:rPr lang="en-US" sz="1500" dirty="0">
                <a:solidFill>
                  <a:schemeClr val="tx1"/>
                </a:solidFill>
                <a:latin typeface="Arial" pitchFamily="34" charset="0"/>
                <a:ea typeface="Arial" pitchFamily="34" charset="-122"/>
                <a:cs typeface="Arial" pitchFamily="34" charset="-120"/>
              </a:rPr>
              <a:t>Confirm permits, build dates and benefits baseline.</a:t>
            </a:r>
            <a:endParaRPr lang="en-US" sz="1500" dirty="0"/>
          </a:p>
        </p:txBody>
      </p:sp>
      <p:sp>
        <p:nvSpPr>
          <p:cNvPr id="23" name="sd-panel-21"/>
          <p:cNvSpPr/>
          <p:nvPr/>
        </p:nvSpPr>
        <p:spPr>
          <a:xfrm>
            <a:off x="676275" y="4221942"/>
            <a:ext cx="171450" cy="171450"/>
          </a:xfrm>
          <a:prstGeom prst="ellipse">
            <a:avLst/>
          </a:prstGeom>
          <a:solidFill>
            <a:schemeClr val="bg1"/>
          </a:solidFill>
          <a:ln w="28575">
            <a:solidFill>
              <a:schemeClr val="accent1"/>
            </a:solidFill>
            <a:prstDash val="solid"/>
          </a:ln>
        </p:spPr>
      </p:sp>
      <p:sp>
        <p:nvSpPr>
          <p:cNvPr id="24" name="sd-footer-1"/>
          <p:cNvSpPr/>
          <p:nvPr/>
        </p:nvSpPr>
        <p:spPr>
          <a:xfrm>
            <a:off x="609600" y="4819650"/>
            <a:ext cx="7924800" cy="0"/>
          </a:xfrm>
          <a:prstGeom prst="line">
            <a:avLst/>
          </a:prstGeom>
          <a:noFill/>
          <a:ln w="9525">
            <a:solidFill>
              <a:srgbClr val="D2D1CE"/>
            </a:solidFill>
            <a:prstDash val="solid"/>
          </a:ln>
        </p:spPr>
      </p:sp>
      <p:sp>
        <p:nvSpPr>
          <p:cNvPr id="25" name="sd-source"/>
          <p:cNvSpPr/>
          <p:nvPr/>
        </p:nvSpPr>
        <p:spPr>
          <a:xfrm>
            <a:off x="609600" y="4848225"/>
            <a:ext cx="5905500" cy="275273"/>
          </a:xfrm>
          <a:prstGeom prst="rect">
            <a:avLst/>
          </a:prstGeom>
          <a:noFill/>
          <a:ln/>
        </p:spPr>
        <p:txBody>
          <a:bodyPr wrap="square" lIns="0" tIns="0" rIns="0" bIns="0" rtlCol="0" anchor="t"/>
          <a:lstStyle/>
          <a:p>
            <a:pPr algn="l" indent="0" marL="0">
              <a:buNone/>
            </a:pPr>
            <a:r>
              <a:rPr lang="en-US" sz="1300" dirty="0">
                <a:solidFill>
                  <a:srgbClr val="595857"/>
                </a:solidFill>
                <a:latin typeface="Arial" pitchFamily="34" charset="0"/>
                <a:ea typeface="Arial" pitchFamily="34" charset="-122"/>
                <a:cs typeface="Arial" pitchFamily="34" charset="-120"/>
              </a:rPr>
              <a:t>Source: Fictional company and illustrative data. Q3 2026 operating review.</a:t>
            </a:r>
            <a:endParaRPr lang="en-US" sz="1300" dirty="0"/>
          </a:p>
        </p:txBody>
      </p:sp>
      <p:sp>
        <p:nvSpPr>
          <p:cNvPr id="27" name="sd-folio-ground"/>
          <p:cNvSpPr/>
          <p:nvPr/>
        </p:nvSpPr>
        <p:spPr>
          <a:xfrm>
            <a:off x="8191500" y="4991100"/>
            <a:ext cx="571500" cy="152400"/>
          </a:xfrm>
          <a:prstGeom prst="rect">
            <a:avLst/>
          </a:prstGeom>
          <a:solidFill>
            <a:schemeClr val="bg1"/>
          </a:solidFill>
          <a:ln w="12700">
            <a:solidFill>
              <a:schemeClr val="bg1"/>
            </a:solidFill>
            <a:prstDash val="solid"/>
          </a:ln>
        </p:spPr>
      </p:sp>
      <p:sp>
        <p:nvSpPr>
          <p:cNvPr id="30" name="Slide Number Placeholder 0"/>
          <p:cNvSpPr>
            <a:spLocks noGrp="1"/>
          </p:cNvSpPr>
          <p:nvPr>
            <p:ph type="sldNum" sz="quarter" idx="4294967295"/>
          </p:nvPr>
        </p:nvSpPr>
        <p:spPr>
          <a:xfrm>
            <a:off x="8191500" y="4991100"/>
            <a:ext cx="571500" cy="152400"/>
          </a:xfrm>
          <a:prstGeom prst="rect">
            <a:avLst/>
          </a:prstGeom>
          <a:extLst>
            <a:ext uri="{C572A759-6A51-4108-AA02-DFA0A04FC94B}">
              <ma14:wrappingTextBoxFlag xmlns:ma14="http://schemas.microsoft.com/office/mac/drawingml/2011/main" val="0"/>
            </a:ext>
          </a:extLst>
        </p:spPr>
        <p:txBody>
          <a:bodyPr lIns="0" tIns="0" rIns="0" bIns="0" anchor="t"/>
          <a:lstStyle>
            <a:lvl1pPr>
              <a:defRPr sz="900">
                <a:solidFill>
                  <a:srgbClr val="595857"/>
                </a:solidFill>
                <a:latin typeface="Arial"/>
                <a:ea typeface="Arial"/>
                <a:cs typeface="Arial"/>
              </a:defRPr>
            </a:lvl1pPr>
          </a:lstStyle>
          <a:p>
            <a:pPr algn="r"/>
            <a:fld id="{F7021451-1387-4CA6-816F-3879F97B5CBC}" type="slidenum">
              <a:rPr b="0" lang="en-US"/>
              <a:t>9</a:t>
            </a:fld>
            <a:endParaRPr lang="en-US"/>
          </a:p>
        </p:txBody>
      </p:sp>
    </p:spTree>
  </p:cSld>
  <p:clrMapOvr>
    <a:masterClrMapping/>
  </p:clrMapOvr>
  <p:transition xmlns:p14="http://schemas.microsoft.com/office/powerpoint/2010/main" spd="med" p14:dur="550">
    <p:wipe dir="l"/>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chemeClr val="bg1"/>
        </a:solidFill>
      </p:bgPr>
    </p:bg>
    <p:spTree>
      <p:nvGrpSpPr>
        <p:cNvPr id="1" name=""/>
        <p:cNvGrpSpPr/>
        <p:nvPr/>
      </p:nvGrpSpPr>
      <p:grpSpPr>
        <a:xfrm>
          <a:off x="0" y="0"/>
          <a:ext cx="0" cy="0"/>
          <a:chOff x="0" y="0"/>
          <a:chExt cx="0" cy="0"/>
        </a:xfrm>
      </p:grpSpPr>
      <p:sp>
        <p:nvSpPr>
          <p:cNvPr id="2" name="sd-heading"/>
          <p:cNvSpPr/>
          <p:nvPr/>
        </p:nvSpPr>
        <p:spPr>
          <a:xfrm>
            <a:off x="609600" y="285750"/>
            <a:ext cx="7924800" cy="559499"/>
          </a:xfrm>
          <a:prstGeom prst="rect">
            <a:avLst/>
          </a:prstGeom>
          <a:noFill/>
          <a:ln/>
        </p:spPr>
        <p:txBody>
          <a:bodyPr wrap="square" lIns="0" tIns="0" rIns="0" bIns="0" rtlCol="0" anchor="t"/>
          <a:lstStyle/>
          <a:p>
            <a:pPr indent="0" marL="0">
              <a:lnSpc>
                <a:spcPts val="3700"/>
              </a:lnSpc>
              <a:buNone/>
            </a:pPr>
            <a:r>
              <a:rPr lang="en-US" sz="2600" b="1" spc="-105" kern="0" dirty="0">
                <a:solidFill>
                  <a:schemeClr val="accent2"/>
                </a:solidFill>
                <a:latin typeface="Arial" pitchFamily="34" charset="0"/>
                <a:ea typeface="Arial" pitchFamily="34" charset="-122"/>
                <a:cs typeface="Arial" pitchFamily="34" charset="-120"/>
              </a:rPr>
              <a:t>Spare capacity exists; routing remains unproven</a:t>
            </a:r>
            <a:endParaRPr lang="en-US" sz="2600" dirty="0"/>
          </a:p>
        </p:txBody>
      </p:sp>
      <p:sp>
        <p:nvSpPr>
          <p:cNvPr id="3" name="sd-panel-1"/>
          <p:cNvSpPr/>
          <p:nvPr/>
        </p:nvSpPr>
        <p:spPr>
          <a:xfrm>
            <a:off x="609600" y="1020508"/>
            <a:ext cx="4752975" cy="3684842"/>
          </a:xfrm>
          <a:prstGeom prst="rect">
            <a:avLst/>
          </a:prstGeom>
          <a:solidFill>
            <a:schemeClr val="bg1"/>
          </a:solidFill>
          <a:ln w="9525">
            <a:solidFill>
              <a:srgbClr val="D6D5D2"/>
            </a:solidFill>
            <a:prstDash val="solid"/>
          </a:ln>
        </p:spPr>
      </p:sp>
      <p:sp>
        <p:nvSpPr>
          <p:cNvPr id="4" name="sd-panel-2"/>
          <p:cNvSpPr/>
          <p:nvPr/>
        </p:nvSpPr>
        <p:spPr>
          <a:xfrm>
            <a:off x="5572125" y="1020508"/>
            <a:ext cx="28575" cy="209550"/>
          </a:xfrm>
          <a:prstGeom prst="rect">
            <a:avLst/>
          </a:prstGeom>
          <a:solidFill>
            <a:schemeClr val="accent1"/>
          </a:solidFill>
          <a:ln/>
        </p:spPr>
      </p:sp>
      <p:sp>
        <p:nvSpPr>
          <p:cNvPr id="5" name="sd-panel-3"/>
          <p:cNvSpPr/>
          <p:nvPr/>
        </p:nvSpPr>
        <p:spPr>
          <a:xfrm>
            <a:off x="5705475" y="1034987"/>
            <a:ext cx="3438525" cy="288036"/>
          </a:xfrm>
          <a:prstGeom prst="rect">
            <a:avLst/>
          </a:prstGeom>
          <a:noFill/>
          <a:ln/>
        </p:spPr>
        <p:txBody>
          <a:bodyPr wrap="square" lIns="0" tIns="0" rIns="0" bIns="0" rtlCol="0" anchor="t"/>
          <a:lstStyle/>
          <a:p>
            <a:pPr algn="l" indent="0" marL="0">
              <a:lnSpc>
                <a:spcPts val="1700"/>
              </a:lnSpc>
              <a:buNone/>
            </a:pPr>
            <a:r>
              <a:rPr lang="en-US" sz="1400" b="1" dirty="0">
                <a:solidFill>
                  <a:schemeClr val="tx1"/>
                </a:solidFill>
                <a:latin typeface="Arial" pitchFamily="34" charset="0"/>
                <a:ea typeface="Arial" pitchFamily="34" charset="-122"/>
                <a:cs typeface="Arial" pitchFamily="34" charset="-120"/>
              </a:rPr>
              <a:t>40 loads to place</a:t>
            </a:r>
            <a:endParaRPr lang="en-US" sz="1400" dirty="0"/>
          </a:p>
        </p:txBody>
      </p:sp>
      <p:sp>
        <p:nvSpPr>
          <p:cNvPr id="6" name="sd-panel-4"/>
          <p:cNvSpPr/>
          <p:nvPr/>
        </p:nvSpPr>
        <p:spPr>
          <a:xfrm>
            <a:off x="5705475" y="1299020"/>
            <a:ext cx="3438525" cy="451104"/>
          </a:xfrm>
          <a:prstGeom prst="rect">
            <a:avLst/>
          </a:prstGeom>
          <a:noFill/>
          <a:ln/>
        </p:spPr>
        <p:txBody>
          <a:bodyPr wrap="square" lIns="0" tIns="0" rIns="0" bIns="0" rtlCol="0" anchor="t"/>
          <a:lstStyle/>
          <a:p>
            <a:pPr algn="l" indent="0" marL="0">
              <a:lnSpc>
                <a:spcPts val="1500"/>
              </a:lnSpc>
              <a:buNone/>
            </a:pPr>
            <a:r>
              <a:rPr lang="en-US" sz="1200" dirty="0">
                <a:solidFill>
                  <a:srgbClr val="595857"/>
                </a:solidFill>
                <a:latin typeface="Arial" pitchFamily="34" charset="0"/>
                <a:ea typeface="Arial" pitchFamily="34" charset="-122"/>
                <a:cs typeface="Arial" pitchFamily="34" charset="-120"/>
              </a:rPr>
              <a:t>Hypothetical Macon peak: 1,320</a:t>
            </a:r>
            <a:endParaRPr lang="en-US" sz="1200" dirty="0"/>
          </a:p>
          <a:p>
            <a:pPr algn="l" indent="0" marL="0">
              <a:lnSpc>
                <a:spcPts val="1500"/>
              </a:lnSpc>
              <a:buNone/>
            </a:pPr>
            <a:r>
              <a:rPr lang="en-US" sz="1200" dirty="0">
                <a:solidFill>
                  <a:srgbClr val="595857"/>
                </a:solidFill>
                <a:latin typeface="Arial" pitchFamily="34" charset="0"/>
                <a:ea typeface="Arial" pitchFamily="34" charset="-122"/>
                <a:cs typeface="Arial" pitchFamily="34" charset="-120"/>
              </a:rPr>
              <a:t>less 1,280 capacity.</a:t>
            </a:r>
            <a:endParaRPr lang="en-US" sz="1200" dirty="0"/>
          </a:p>
        </p:txBody>
      </p:sp>
      <p:sp>
        <p:nvSpPr>
          <p:cNvPr id="7" name="sd-panel-5"/>
          <p:cNvSpPr/>
          <p:nvPr/>
        </p:nvSpPr>
        <p:spPr>
          <a:xfrm>
            <a:off x="5572125" y="1987106"/>
            <a:ext cx="28575" cy="209550"/>
          </a:xfrm>
          <a:prstGeom prst="rect">
            <a:avLst/>
          </a:prstGeom>
          <a:solidFill>
            <a:schemeClr val="accent1"/>
          </a:solidFill>
          <a:ln/>
        </p:spPr>
      </p:sp>
      <p:sp>
        <p:nvSpPr>
          <p:cNvPr id="8" name="sd-panel-6"/>
          <p:cNvSpPr/>
          <p:nvPr/>
        </p:nvSpPr>
        <p:spPr>
          <a:xfrm>
            <a:off x="5705475" y="2001584"/>
            <a:ext cx="3438525" cy="288036"/>
          </a:xfrm>
          <a:prstGeom prst="rect">
            <a:avLst/>
          </a:prstGeom>
          <a:noFill/>
          <a:ln/>
        </p:spPr>
        <p:txBody>
          <a:bodyPr wrap="square" lIns="0" tIns="0" rIns="0" bIns="0" rtlCol="0" anchor="t"/>
          <a:lstStyle/>
          <a:p>
            <a:pPr algn="l" indent="0" marL="0">
              <a:lnSpc>
                <a:spcPts val="1700"/>
              </a:lnSpc>
              <a:buNone/>
            </a:pPr>
            <a:r>
              <a:rPr lang="en-US" sz="1400" b="1" dirty="0">
                <a:solidFill>
                  <a:schemeClr val="tx1"/>
                </a:solidFill>
                <a:latin typeface="Arial" pitchFamily="34" charset="0"/>
                <a:ea typeface="Arial" pitchFamily="34" charset="-122"/>
                <a:cs typeface="Arial" pitchFamily="34" charset="-120"/>
              </a:rPr>
              <a:t>Space is only the first test</a:t>
            </a:r>
            <a:endParaRPr lang="en-US" sz="1400" dirty="0"/>
          </a:p>
        </p:txBody>
      </p:sp>
      <p:sp>
        <p:nvSpPr>
          <p:cNvPr id="9" name="sd-panel-7"/>
          <p:cNvSpPr/>
          <p:nvPr/>
        </p:nvSpPr>
        <p:spPr>
          <a:xfrm>
            <a:off x="5705475" y="2265617"/>
            <a:ext cx="3438525" cy="451104"/>
          </a:xfrm>
          <a:prstGeom prst="rect">
            <a:avLst/>
          </a:prstGeom>
          <a:noFill/>
          <a:ln/>
        </p:spPr>
        <p:txBody>
          <a:bodyPr wrap="square" lIns="0" tIns="0" rIns="0" bIns="0" rtlCol="0" anchor="t"/>
          <a:lstStyle/>
          <a:p>
            <a:pPr algn="l" indent="0" marL="0">
              <a:lnSpc>
                <a:spcPts val="1500"/>
              </a:lnSpc>
              <a:buNone/>
            </a:pPr>
            <a:r>
              <a:rPr lang="en-US" sz="1200" dirty="0">
                <a:solidFill>
                  <a:srgbClr val="595857"/>
                </a:solidFill>
                <a:latin typeface="Arial" pitchFamily="34" charset="0"/>
                <a:ea typeface="Arial" pitchFamily="34" charset="-122"/>
                <a:cs typeface="Arial" pitchFamily="34" charset="-120"/>
              </a:rPr>
              <a:t>Validate routes, service impact</a:t>
            </a:r>
            <a:endParaRPr lang="en-US" sz="1200" dirty="0"/>
          </a:p>
          <a:p>
            <a:pPr algn="l" indent="0" marL="0">
              <a:lnSpc>
                <a:spcPts val="1500"/>
              </a:lnSpc>
              <a:buNone/>
            </a:pPr>
            <a:r>
              <a:rPr lang="en-US" sz="1200" dirty="0">
                <a:solidFill>
                  <a:srgbClr val="595857"/>
                </a:solidFill>
                <a:latin typeface="Arial" pitchFamily="34" charset="0"/>
                <a:ea typeface="Arial" pitchFamily="34" charset="-122"/>
                <a:cs typeface="Arial" pitchFamily="34" charset="-120"/>
              </a:rPr>
              <a:t>and cost per load.</a:t>
            </a:r>
            <a:endParaRPr lang="en-US" sz="1200" dirty="0"/>
          </a:p>
        </p:txBody>
      </p:sp>
      <p:sp>
        <p:nvSpPr>
          <p:cNvPr id="10" name="sd-panel-8"/>
          <p:cNvSpPr/>
          <p:nvPr/>
        </p:nvSpPr>
        <p:spPr>
          <a:xfrm>
            <a:off x="5572125" y="2953703"/>
            <a:ext cx="28575" cy="209550"/>
          </a:xfrm>
          <a:prstGeom prst="rect">
            <a:avLst/>
          </a:prstGeom>
          <a:solidFill>
            <a:schemeClr val="accent1"/>
          </a:solidFill>
          <a:ln/>
        </p:spPr>
      </p:sp>
      <p:sp>
        <p:nvSpPr>
          <p:cNvPr id="11" name="sd-panel-9"/>
          <p:cNvSpPr/>
          <p:nvPr/>
        </p:nvSpPr>
        <p:spPr>
          <a:xfrm>
            <a:off x="5705475" y="2968181"/>
            <a:ext cx="3438525" cy="288036"/>
          </a:xfrm>
          <a:prstGeom prst="rect">
            <a:avLst/>
          </a:prstGeom>
          <a:noFill/>
          <a:ln/>
        </p:spPr>
        <p:txBody>
          <a:bodyPr wrap="square" lIns="0" tIns="0" rIns="0" bIns="0" rtlCol="0" anchor="t"/>
          <a:lstStyle/>
          <a:p>
            <a:pPr algn="l" indent="0" marL="0">
              <a:lnSpc>
                <a:spcPts val="1700"/>
              </a:lnSpc>
              <a:buNone/>
            </a:pPr>
            <a:r>
              <a:rPr lang="en-US" sz="1400" b="1" dirty="0">
                <a:solidFill>
                  <a:schemeClr val="tx1"/>
                </a:solidFill>
                <a:latin typeface="Arial" pitchFamily="34" charset="0"/>
                <a:ea typeface="Arial" pitchFamily="34" charset="-122"/>
                <a:cs typeface="Arial" pitchFamily="34" charset="-120"/>
              </a:rPr>
              <a:t>The release gate</a:t>
            </a:r>
            <a:endParaRPr lang="en-US" sz="1400" dirty="0"/>
          </a:p>
        </p:txBody>
      </p:sp>
      <p:sp>
        <p:nvSpPr>
          <p:cNvPr id="12" name="sd-panel-10"/>
          <p:cNvSpPr/>
          <p:nvPr/>
        </p:nvSpPr>
        <p:spPr>
          <a:xfrm>
            <a:off x="5705475" y="3232214"/>
            <a:ext cx="3438525" cy="646176"/>
          </a:xfrm>
          <a:prstGeom prst="rect">
            <a:avLst/>
          </a:prstGeom>
          <a:noFill/>
          <a:ln/>
        </p:spPr>
        <p:txBody>
          <a:bodyPr wrap="square" lIns="0" tIns="0" rIns="0" bIns="0" rtlCol="0" anchor="t"/>
          <a:lstStyle/>
          <a:p>
            <a:pPr algn="l" indent="0" marL="0">
              <a:lnSpc>
                <a:spcPts val="1500"/>
              </a:lnSpc>
              <a:buNone/>
            </a:pPr>
            <a:r>
              <a:rPr lang="en-US" sz="1200" dirty="0">
                <a:solidFill>
                  <a:srgbClr val="595857"/>
                </a:solidFill>
                <a:latin typeface="Arial" pitchFamily="34" charset="0"/>
                <a:ea typeface="Arial" pitchFamily="34" charset="-122"/>
                <a:cs typeface="Arial" pitchFamily="34" charset="-120"/>
              </a:rPr>
              <a:t>Compare rerouting with the</a:t>
            </a:r>
            <a:endParaRPr lang="en-US" sz="1200" dirty="0"/>
          </a:p>
          <a:p>
            <a:pPr algn="l" indent="0" marL="0">
              <a:lnSpc>
                <a:spcPts val="1500"/>
              </a:lnSpc>
              <a:buNone/>
            </a:pPr>
            <a:r>
              <a:rPr lang="en-US" sz="1200" dirty="0">
                <a:solidFill>
                  <a:srgbClr val="595857"/>
                </a:solidFill>
                <a:latin typeface="Arial" pitchFamily="34" charset="0"/>
                <a:ea typeface="Arial" pitchFamily="34" charset="-122"/>
                <a:cs typeface="Arial" pitchFamily="34" charset="-120"/>
              </a:rPr>
              <a:t>proposed 420-load bay before</a:t>
            </a:r>
            <a:endParaRPr lang="en-US" sz="1200" dirty="0"/>
          </a:p>
          <a:p>
            <a:pPr algn="l" indent="0" marL="0">
              <a:lnSpc>
                <a:spcPts val="1500"/>
              </a:lnSpc>
              <a:buNone/>
            </a:pPr>
            <a:r>
              <a:rPr lang="en-US" sz="1200" dirty="0">
                <a:solidFill>
                  <a:srgbClr val="595857"/>
                </a:solidFill>
                <a:latin typeface="Arial" pitchFamily="34" charset="0"/>
                <a:ea typeface="Arial" pitchFamily="34" charset="-122"/>
                <a:cs typeface="Arial" pitchFamily="34" charset="-120"/>
              </a:rPr>
              <a:t>committing $3.9M.</a:t>
            </a:r>
            <a:endParaRPr lang="en-US" sz="1200" dirty="0"/>
          </a:p>
        </p:txBody>
      </p:sp>
      <p:sp>
        <p:nvSpPr>
          <p:cNvPr id="13" name="sd-card-title"/>
          <p:cNvSpPr/>
          <p:nvPr/>
        </p:nvSpPr>
        <p:spPr>
          <a:xfrm>
            <a:off x="781050" y="1163384"/>
            <a:ext cx="2946845" cy="304800"/>
          </a:xfrm>
          <a:prstGeom prst="rect">
            <a:avLst/>
          </a:prstGeom>
          <a:noFill/>
          <a:ln/>
        </p:spPr>
        <p:txBody>
          <a:bodyPr wrap="square" lIns="0" tIns="0" rIns="0" bIns="0" rtlCol="0" anchor="t"/>
          <a:lstStyle/>
          <a:p>
            <a:pPr algn="l" indent="0" marL="0">
              <a:buNone/>
            </a:pPr>
            <a:r>
              <a:rPr lang="en-US" sz="1500" b="1" dirty="0">
                <a:solidFill>
                  <a:schemeClr val="tx1"/>
                </a:solidFill>
                <a:latin typeface="Arial" pitchFamily="34" charset="0"/>
                <a:ea typeface="Arial" pitchFamily="34" charset="-122"/>
                <a:cs typeface="Arial" pitchFamily="34" charset="-120"/>
              </a:rPr>
              <a:t>Illustrative weekly loads</a:t>
            </a:r>
            <a:endParaRPr lang="en-US" sz="1500" dirty="0"/>
          </a:p>
        </p:txBody>
      </p:sp>
      <p:graphicFrame>
        <p:nvGraphicFramePr>
          <p:cNvPr id="14" name="sd-build-1~wipe #1 sd-chart" descr=""/>
          <p:cNvGraphicFramePr/>
          <p:nvPr/>
        </p:nvGraphicFramePr>
        <p:xfrm>
          <a:off x="781050" y="1506283"/>
          <a:ext cx="4410075" cy="3027617"/>
        </p:xfrm>
        <a:graphic xmlns:a="http://schemas.openxmlformats.org/drawingml/2006/main">
          <a:graphicData uri="http://schemas.openxmlformats.org/drawingml/2006/chart">
            <c:chart xmlns:c="http://schemas.openxmlformats.org/drawingml/2006/chart" r:id="rId1"/>
          </a:graphicData>
        </a:graphic>
      </p:graphicFrame>
      <p:sp>
        <p:nvSpPr>
          <p:cNvPr id="15" name="sd-footer-1"/>
          <p:cNvSpPr/>
          <p:nvPr/>
        </p:nvSpPr>
        <p:spPr>
          <a:xfrm>
            <a:off x="609600" y="4819650"/>
            <a:ext cx="7924800" cy="0"/>
          </a:xfrm>
          <a:prstGeom prst="line">
            <a:avLst/>
          </a:prstGeom>
          <a:noFill/>
          <a:ln w="9525">
            <a:solidFill>
              <a:srgbClr val="D2D1CE"/>
            </a:solidFill>
            <a:prstDash val="solid"/>
          </a:ln>
        </p:spPr>
      </p:sp>
      <p:sp>
        <p:nvSpPr>
          <p:cNvPr id="16" name="sd-source"/>
          <p:cNvSpPr/>
          <p:nvPr/>
        </p:nvSpPr>
        <p:spPr>
          <a:xfrm>
            <a:off x="609600" y="4848225"/>
            <a:ext cx="5905500" cy="275273"/>
          </a:xfrm>
          <a:prstGeom prst="rect">
            <a:avLst/>
          </a:prstGeom>
          <a:noFill/>
          <a:ln/>
        </p:spPr>
        <p:txBody>
          <a:bodyPr wrap="square" lIns="0" tIns="0" rIns="0" bIns="0" rtlCol="0" anchor="t"/>
          <a:lstStyle/>
          <a:p>
            <a:pPr algn="l" indent="0" marL="0">
              <a:buNone/>
            </a:pPr>
            <a:r>
              <a:rPr lang="en-US" sz="1300" dirty="0">
                <a:solidFill>
                  <a:srgbClr val="595857"/>
                </a:solidFill>
                <a:latin typeface="Arial" pitchFamily="34" charset="0"/>
                <a:ea typeface="Arial" pitchFamily="34" charset="-122"/>
                <a:cs typeface="Arial" pitchFamily="34" charset="-120"/>
              </a:rPr>
              <a:t>Source: Fictional company and illustrative data. Q3 2026 operating review.</a:t>
            </a:r>
            <a:endParaRPr lang="en-US" sz="1300" dirty="0"/>
          </a:p>
        </p:txBody>
      </p:sp>
      <p:sp>
        <p:nvSpPr>
          <p:cNvPr id="18" name="sd-folio-ground"/>
          <p:cNvSpPr/>
          <p:nvPr/>
        </p:nvSpPr>
        <p:spPr>
          <a:xfrm>
            <a:off x="8191500" y="4991100"/>
            <a:ext cx="571500" cy="152400"/>
          </a:xfrm>
          <a:prstGeom prst="rect">
            <a:avLst/>
          </a:prstGeom>
          <a:solidFill>
            <a:schemeClr val="bg1"/>
          </a:solidFill>
          <a:ln w="12700">
            <a:solidFill>
              <a:schemeClr val="bg1"/>
            </a:solidFill>
            <a:prstDash val="solid"/>
          </a:ln>
        </p:spPr>
      </p:sp>
      <p:sp>
        <p:nvSpPr>
          <p:cNvPr id="25" name="Slide Number Placeholder 0"/>
          <p:cNvSpPr>
            <a:spLocks noGrp="1"/>
          </p:cNvSpPr>
          <p:nvPr>
            <p:ph type="sldNum" sz="quarter" idx="4294967295"/>
          </p:nvPr>
        </p:nvSpPr>
        <p:spPr>
          <a:xfrm>
            <a:off x="8191500" y="4991100"/>
            <a:ext cx="571500" cy="152400"/>
          </a:xfrm>
          <a:prstGeom prst="rect">
            <a:avLst/>
          </a:prstGeom>
          <a:extLst>
            <a:ext uri="{C572A759-6A51-4108-AA02-DFA0A04FC94B}">
              <ma14:wrappingTextBoxFlag xmlns:ma14="http://schemas.microsoft.com/office/mac/drawingml/2011/main" val="0"/>
            </a:ext>
          </a:extLst>
        </p:spPr>
        <p:txBody>
          <a:bodyPr lIns="0" tIns="0" rIns="0" bIns="0" anchor="t"/>
          <a:lstStyle>
            <a:lvl1pPr>
              <a:defRPr sz="900">
                <a:solidFill>
                  <a:srgbClr val="595857"/>
                </a:solidFill>
                <a:latin typeface="Arial"/>
                <a:ea typeface="Arial"/>
                <a:cs typeface="Arial"/>
              </a:defRPr>
            </a:lvl1pPr>
          </a:lstStyle>
          <a:p>
            <a:pPr algn="r"/>
            <a:fld id="{F7021451-1387-4CA6-816F-3879F97B5CBC}" type="slidenum">
              <a:rPr b="0" lang="en-US"/>
              <a:t>10</a:t>
            </a:fld>
            <a:endParaRPr lang="en-US"/>
          </a:p>
        </p:txBody>
      </p:sp>
    </p:spTree>
  </p:cSld>
  <p:clrMapOvr>
    <a:masterClrMapping/>
  </p:clrMapOvr>
  <p:transition xmlns:p14="http://schemas.microsoft.com/office/powerpoint/2010/main" spd="med" p14:dur="5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7263C"/>
        </a:solidFill>
      </p:bgPr>
    </p:bg>
    <p:spTree>
      <p:nvGrpSpPr>
        <p:cNvPr id="1" name=""/>
        <p:cNvGrpSpPr/>
        <p:nvPr/>
      </p:nvGrpSpPr>
      <p:grpSpPr>
        <a:xfrm>
          <a:off x="0" y="0"/>
          <a:ext cx="0" cy="0"/>
          <a:chOff x="0" y="0"/>
          <a:chExt cx="0" cy="0"/>
        </a:xfrm>
      </p:grpSpPr>
      <p:sp>
        <p:nvSpPr>
          <p:cNvPr id="2" name="sd-heading"/>
          <p:cNvSpPr/>
          <p:nvPr/>
        </p:nvSpPr>
        <p:spPr>
          <a:xfrm>
            <a:off x="609600" y="285750"/>
            <a:ext cx="7924800" cy="626364"/>
          </a:xfrm>
          <a:prstGeom prst="rect">
            <a:avLst/>
          </a:prstGeom>
          <a:noFill/>
          <a:ln/>
        </p:spPr>
        <p:txBody>
          <a:bodyPr wrap="square" lIns="0" tIns="0" rIns="0" bIns="0" rtlCol="0" anchor="t"/>
          <a:lstStyle/>
          <a:p>
            <a:pPr indent="0" marL="0">
              <a:lnSpc>
                <a:spcPts val="4200"/>
              </a:lnSpc>
              <a:buNone/>
            </a:pPr>
            <a:r>
              <a:rPr lang="en-US" sz="3000" b="1" spc="-105" kern="0" dirty="0">
                <a:solidFill>
                  <a:srgbClr val="FFFFFF"/>
                </a:solidFill>
                <a:latin typeface="Arial" pitchFamily="34" charset="0"/>
                <a:ea typeface="Arial" pitchFamily="34" charset="-122"/>
                <a:cs typeface="Arial" pitchFamily="34" charset="-120"/>
              </a:rPr>
              <a:t>Approve the study. Reserve the capital.</a:t>
            </a:r>
            <a:endParaRPr lang="en-US" sz="3000" dirty="0"/>
          </a:p>
        </p:txBody>
      </p:sp>
      <p:sp>
        <p:nvSpPr>
          <p:cNvPr id="3" name="sd-panel-1"/>
          <p:cNvSpPr/>
          <p:nvPr/>
        </p:nvSpPr>
        <p:spPr>
          <a:xfrm>
            <a:off x="609600" y="1125474"/>
            <a:ext cx="47625" cy="922020"/>
          </a:xfrm>
          <a:prstGeom prst="roundRect">
            <a:avLst>
              <a:gd name="adj" fmla="val 50000"/>
            </a:avLst>
          </a:prstGeom>
          <a:solidFill>
            <a:srgbClr val="B8CDEA"/>
          </a:solidFill>
          <a:ln/>
        </p:spPr>
      </p:sp>
      <p:sp>
        <p:nvSpPr>
          <p:cNvPr id="4" name="cta"/>
          <p:cNvSpPr/>
          <p:nvPr/>
        </p:nvSpPr>
        <p:spPr>
          <a:xfrm>
            <a:off x="819150" y="1144524"/>
            <a:ext cx="8324850" cy="1082040"/>
          </a:xfrm>
          <a:prstGeom prst="rect">
            <a:avLst/>
          </a:prstGeom>
          <a:noFill/>
          <a:ln/>
        </p:spPr>
        <p:txBody>
          <a:bodyPr wrap="square" lIns="0" tIns="0" rIns="0" bIns="0" rtlCol="0" anchor="t"/>
          <a:lstStyle/>
          <a:p>
            <a:pPr algn="l" indent="0" marL="0">
              <a:lnSpc>
                <a:spcPts val="3700"/>
              </a:lnSpc>
              <a:buNone/>
            </a:pPr>
            <a:r>
              <a:rPr lang="en-US" sz="3000" b="1" dirty="0">
                <a:solidFill>
                  <a:srgbClr val="FFFFFF"/>
                </a:solidFill>
                <a:latin typeface="Arial" pitchFamily="34" charset="0"/>
                <a:ea typeface="Arial" pitchFamily="34" charset="-122"/>
                <a:cs typeface="Arial" pitchFamily="34" charset="-120"/>
              </a:rPr>
              <a:t>Approve $0.3M</a:t>
            </a:r>
            <a:endParaRPr lang="en-US" sz="3000" dirty="0"/>
          </a:p>
          <a:p>
            <a:pPr algn="l" indent="0" marL="0">
              <a:lnSpc>
                <a:spcPts val="3700"/>
              </a:lnSpc>
              <a:buNone/>
            </a:pPr>
            <a:r>
              <a:rPr lang="en-US" sz="3000" b="1" dirty="0">
                <a:solidFill>
                  <a:srgbClr val="FFFFFF"/>
                </a:solidFill>
                <a:latin typeface="Arial" pitchFamily="34" charset="0"/>
                <a:ea typeface="Arial" pitchFamily="34" charset="-122"/>
                <a:cs typeface="Arial" pitchFamily="34" charset="-120"/>
              </a:rPr>
              <a:t>feasibility</a:t>
            </a:r>
            <a:endParaRPr lang="en-US" sz="3000" dirty="0"/>
          </a:p>
        </p:txBody>
      </p:sp>
      <p:sp>
        <p:nvSpPr>
          <p:cNvPr id="5" name="sd-panel-3"/>
          <p:cNvSpPr/>
          <p:nvPr/>
        </p:nvSpPr>
        <p:spPr>
          <a:xfrm>
            <a:off x="819150" y="2109597"/>
            <a:ext cx="8324850" cy="726948"/>
          </a:xfrm>
          <a:prstGeom prst="rect">
            <a:avLst/>
          </a:prstGeom>
          <a:noFill/>
          <a:ln/>
        </p:spPr>
        <p:txBody>
          <a:bodyPr wrap="square" lIns="0" tIns="0" rIns="0" bIns="0" rtlCol="0" anchor="t"/>
          <a:lstStyle/>
          <a:p>
            <a:pPr algn="l" indent="0" marL="0">
              <a:lnSpc>
                <a:spcPts val="1700"/>
              </a:lnSpc>
              <a:buNone/>
            </a:pPr>
            <a:r>
              <a:rPr lang="en-US" sz="1400" dirty="0">
                <a:solidFill>
                  <a:srgbClr val="BEC2C8"/>
                </a:solidFill>
                <a:latin typeface="Arial" pitchFamily="34" charset="0"/>
                <a:ea typeface="Arial" pitchFamily="34" charset="-122"/>
                <a:cs typeface="Arial" pitchFamily="34" charset="-120"/>
              </a:rPr>
              <a:t>Release no construction funding until</a:t>
            </a:r>
            <a:endParaRPr lang="en-US" sz="1400" dirty="0"/>
          </a:p>
          <a:p>
            <a:pPr algn="l" indent="0" marL="0">
              <a:lnSpc>
                <a:spcPts val="1700"/>
              </a:lnSpc>
              <a:buNone/>
            </a:pPr>
            <a:r>
              <a:rPr lang="en-US" sz="1400" dirty="0">
                <a:solidFill>
                  <a:srgbClr val="BEC2C8"/>
                </a:solidFill>
                <a:latin typeface="Arial" pitchFamily="34" charset="0"/>
                <a:ea typeface="Arial" pitchFamily="34" charset="-122"/>
                <a:cs typeface="Arial" pitchFamily="34" charset="-120"/>
              </a:rPr>
              <a:t>alternatives and economics pass</a:t>
            </a:r>
            <a:endParaRPr lang="en-US" sz="1400" dirty="0"/>
          </a:p>
          <a:p>
            <a:pPr algn="l" indent="0" marL="0">
              <a:lnSpc>
                <a:spcPts val="1700"/>
              </a:lnSpc>
              <a:buNone/>
            </a:pPr>
            <a:r>
              <a:rPr lang="en-US" sz="1400" dirty="0">
                <a:solidFill>
                  <a:srgbClr val="BEC2C8"/>
                </a:solidFill>
                <a:latin typeface="Arial" pitchFamily="34" charset="0"/>
                <a:ea typeface="Arial" pitchFamily="34" charset="-122"/>
                <a:cs typeface="Arial" pitchFamily="34" charset="-120"/>
              </a:rPr>
              <a:t>review.</a:t>
            </a:r>
            <a:endParaRPr lang="en-US" sz="1400" dirty="0"/>
          </a:p>
        </p:txBody>
      </p:sp>
      <p:sp>
        <p:nvSpPr>
          <p:cNvPr id="6" name="sd-panel-4"/>
          <p:cNvSpPr/>
          <p:nvPr/>
        </p:nvSpPr>
        <p:spPr>
          <a:xfrm>
            <a:off x="4876800" y="1705737"/>
            <a:ext cx="3657600" cy="2381250"/>
          </a:xfrm>
          <a:prstGeom prst="rect">
            <a:avLst/>
          </a:prstGeom>
          <a:solidFill>
            <a:srgbClr val="17263C"/>
          </a:solidFill>
          <a:ln w="9525">
            <a:solidFill>
              <a:srgbClr val="3C495B"/>
            </a:solidFill>
            <a:prstDash val="solid"/>
          </a:ln>
        </p:spPr>
      </p:sp>
      <p:sp>
        <p:nvSpPr>
          <p:cNvPr id="7" name="sd-panel-5"/>
          <p:cNvSpPr/>
          <p:nvPr/>
        </p:nvSpPr>
        <p:spPr>
          <a:xfrm>
            <a:off x="5086350" y="1822323"/>
            <a:ext cx="4057650" cy="256032"/>
          </a:xfrm>
          <a:prstGeom prst="rect">
            <a:avLst/>
          </a:prstGeom>
          <a:noFill/>
          <a:ln/>
        </p:spPr>
        <p:txBody>
          <a:bodyPr wrap="square" lIns="0" tIns="0" rIns="0" bIns="0" rtlCol="0" anchor="t"/>
          <a:lstStyle/>
          <a:p>
            <a:pPr algn="l" indent="0" marL="0">
              <a:lnSpc>
                <a:spcPts val="1500"/>
              </a:lnSpc>
              <a:buNone/>
            </a:pPr>
            <a:r>
              <a:rPr lang="en-US" sz="1200" dirty="0">
                <a:solidFill>
                  <a:srgbClr val="BEC2C8"/>
                </a:solidFill>
                <a:latin typeface="Arial" pitchFamily="34" charset="0"/>
                <a:ea typeface="Arial" pitchFamily="34" charset="-122"/>
                <a:cs typeface="Arial" pitchFamily="34" charset="-120"/>
              </a:rPr>
              <a:t>ACCOUNTABLE OWNER</a:t>
            </a:r>
            <a:endParaRPr lang="en-US" sz="1200" dirty="0"/>
          </a:p>
        </p:txBody>
      </p:sp>
      <p:sp>
        <p:nvSpPr>
          <p:cNvPr id="8" name="sd-panel-6"/>
          <p:cNvSpPr/>
          <p:nvPr/>
        </p:nvSpPr>
        <p:spPr>
          <a:xfrm>
            <a:off x="5086350" y="2045399"/>
            <a:ext cx="4057650" cy="304038"/>
          </a:xfrm>
          <a:prstGeom prst="rect">
            <a:avLst/>
          </a:prstGeom>
          <a:noFill/>
          <a:ln/>
        </p:spPr>
        <p:txBody>
          <a:bodyPr wrap="square" lIns="0" tIns="0" rIns="0" bIns="0" rtlCol="0" anchor="t"/>
          <a:lstStyle/>
          <a:p>
            <a:pPr algn="l" indent="0" marL="0">
              <a:lnSpc>
                <a:spcPts val="1800"/>
              </a:lnSpc>
              <a:buNone/>
            </a:pPr>
            <a:r>
              <a:rPr lang="en-US" sz="1400" b="1" dirty="0">
                <a:solidFill>
                  <a:srgbClr val="FFFFFF"/>
                </a:solidFill>
                <a:latin typeface="Arial" pitchFamily="34" charset="0"/>
                <a:ea typeface="Arial" pitchFamily="34" charset="-122"/>
                <a:cs typeface="Arial" pitchFamily="34" charset="-120"/>
              </a:rPr>
              <a:t>Chief operating officer</a:t>
            </a:r>
            <a:endParaRPr lang="en-US" sz="1400" dirty="0"/>
          </a:p>
        </p:txBody>
      </p:sp>
      <p:sp>
        <p:nvSpPr>
          <p:cNvPr id="9" name="sd-panel-7"/>
          <p:cNvSpPr/>
          <p:nvPr/>
        </p:nvSpPr>
        <p:spPr>
          <a:xfrm>
            <a:off x="5086350" y="2391537"/>
            <a:ext cx="3238500" cy="0"/>
          </a:xfrm>
          <a:prstGeom prst="line">
            <a:avLst/>
          </a:prstGeom>
          <a:noFill/>
          <a:ln w="9525">
            <a:solidFill>
              <a:srgbClr val="374457"/>
            </a:solidFill>
            <a:prstDash val="solid"/>
          </a:ln>
        </p:spPr>
      </p:sp>
      <p:sp>
        <p:nvSpPr>
          <p:cNvPr id="10" name="sd-panel-8"/>
          <p:cNvSpPr/>
          <p:nvPr/>
        </p:nvSpPr>
        <p:spPr>
          <a:xfrm>
            <a:off x="5086350" y="2489073"/>
            <a:ext cx="4057650" cy="256032"/>
          </a:xfrm>
          <a:prstGeom prst="rect">
            <a:avLst/>
          </a:prstGeom>
          <a:noFill/>
          <a:ln/>
        </p:spPr>
        <p:txBody>
          <a:bodyPr wrap="square" lIns="0" tIns="0" rIns="0" bIns="0" rtlCol="0" anchor="t"/>
          <a:lstStyle/>
          <a:p>
            <a:pPr algn="l" indent="0" marL="0">
              <a:lnSpc>
                <a:spcPts val="1500"/>
              </a:lnSpc>
              <a:buNone/>
            </a:pPr>
            <a:r>
              <a:rPr lang="en-US" sz="1200" dirty="0">
                <a:solidFill>
                  <a:srgbClr val="BEC2C8"/>
                </a:solidFill>
                <a:latin typeface="Arial" pitchFamily="34" charset="0"/>
                <a:ea typeface="Arial" pitchFamily="34" charset="-122"/>
                <a:cs typeface="Arial" pitchFamily="34" charset="-120"/>
              </a:rPr>
              <a:t>NEXT CHECKPOINT</a:t>
            </a:r>
            <a:endParaRPr lang="en-US" sz="1200" dirty="0"/>
          </a:p>
        </p:txBody>
      </p:sp>
      <p:sp>
        <p:nvSpPr>
          <p:cNvPr id="11" name="sd-panel-9"/>
          <p:cNvSpPr/>
          <p:nvPr/>
        </p:nvSpPr>
        <p:spPr>
          <a:xfrm>
            <a:off x="5086350" y="2712149"/>
            <a:ext cx="4057650" cy="304038"/>
          </a:xfrm>
          <a:prstGeom prst="rect">
            <a:avLst/>
          </a:prstGeom>
          <a:noFill/>
          <a:ln/>
        </p:spPr>
        <p:txBody>
          <a:bodyPr wrap="square" lIns="0" tIns="0" rIns="0" bIns="0" rtlCol="0" anchor="t"/>
          <a:lstStyle/>
          <a:p>
            <a:pPr algn="l" indent="0" marL="0">
              <a:lnSpc>
                <a:spcPts val="1800"/>
              </a:lnSpc>
              <a:buNone/>
            </a:pPr>
            <a:r>
              <a:rPr lang="en-US" sz="1400" b="1" dirty="0">
                <a:solidFill>
                  <a:srgbClr val="FFFFFF"/>
                </a:solidFill>
                <a:latin typeface="Arial" pitchFamily="34" charset="0"/>
                <a:ea typeface="Arial" pitchFamily="34" charset="-122"/>
                <a:cs typeface="Arial" pitchFamily="34" charset="-120"/>
              </a:rPr>
              <a:t>November feasibility review</a:t>
            </a:r>
            <a:endParaRPr lang="en-US" sz="1400" dirty="0"/>
          </a:p>
        </p:txBody>
      </p:sp>
      <p:sp>
        <p:nvSpPr>
          <p:cNvPr id="12" name="sd-panel-10"/>
          <p:cNvSpPr/>
          <p:nvPr/>
        </p:nvSpPr>
        <p:spPr>
          <a:xfrm>
            <a:off x="5086350" y="3058287"/>
            <a:ext cx="3238500" cy="0"/>
          </a:xfrm>
          <a:prstGeom prst="line">
            <a:avLst/>
          </a:prstGeom>
          <a:noFill/>
          <a:ln w="9525">
            <a:solidFill>
              <a:srgbClr val="374457"/>
            </a:solidFill>
            <a:prstDash val="solid"/>
          </a:ln>
        </p:spPr>
      </p:sp>
      <p:sp>
        <p:nvSpPr>
          <p:cNvPr id="13" name="sd-panel-11"/>
          <p:cNvSpPr/>
          <p:nvPr/>
        </p:nvSpPr>
        <p:spPr>
          <a:xfrm>
            <a:off x="5086350" y="3155823"/>
            <a:ext cx="4057650" cy="256032"/>
          </a:xfrm>
          <a:prstGeom prst="rect">
            <a:avLst/>
          </a:prstGeom>
          <a:noFill/>
          <a:ln/>
        </p:spPr>
        <p:txBody>
          <a:bodyPr wrap="square" lIns="0" tIns="0" rIns="0" bIns="0" rtlCol="0" anchor="t"/>
          <a:lstStyle/>
          <a:p>
            <a:pPr algn="l" indent="0" marL="0">
              <a:lnSpc>
                <a:spcPts val="1500"/>
              </a:lnSpc>
              <a:buNone/>
            </a:pPr>
            <a:r>
              <a:rPr lang="en-US" sz="1200" dirty="0">
                <a:solidFill>
                  <a:srgbClr val="BEC2C8"/>
                </a:solidFill>
                <a:latin typeface="Arial" pitchFamily="34" charset="0"/>
                <a:ea typeface="Arial" pitchFamily="34" charset="-122"/>
                <a:cs typeface="Arial" pitchFamily="34" charset="-120"/>
              </a:rPr>
              <a:t>NEXT DECISION</a:t>
            </a:r>
            <a:endParaRPr lang="en-US" sz="1200" dirty="0"/>
          </a:p>
        </p:txBody>
      </p:sp>
      <p:sp>
        <p:nvSpPr>
          <p:cNvPr id="14" name="sd-panel-12"/>
          <p:cNvSpPr/>
          <p:nvPr/>
        </p:nvSpPr>
        <p:spPr>
          <a:xfrm>
            <a:off x="5086350" y="3378899"/>
            <a:ext cx="4057650" cy="304038"/>
          </a:xfrm>
          <a:prstGeom prst="rect">
            <a:avLst/>
          </a:prstGeom>
          <a:noFill/>
          <a:ln/>
        </p:spPr>
        <p:txBody>
          <a:bodyPr wrap="square" lIns="0" tIns="0" rIns="0" bIns="0" rtlCol="0" anchor="t"/>
          <a:lstStyle/>
          <a:p>
            <a:pPr algn="l" indent="0" marL="0">
              <a:lnSpc>
                <a:spcPts val="1800"/>
              </a:lnSpc>
              <a:buNone/>
            </a:pPr>
            <a:r>
              <a:rPr lang="en-US" sz="1400" b="1" dirty="0">
                <a:solidFill>
                  <a:srgbClr val="FFFFFF"/>
                </a:solidFill>
                <a:latin typeface="Arial" pitchFamily="34" charset="0"/>
                <a:ea typeface="Arial" pitchFamily="34" charset="-122"/>
                <a:cs typeface="Arial" pitchFamily="34" charset="-120"/>
              </a:rPr>
              <a:t>Release or retain $3.9M</a:t>
            </a:r>
            <a:endParaRPr lang="en-US" sz="1400" dirty="0"/>
          </a:p>
        </p:txBody>
      </p:sp>
      <p:sp>
        <p:nvSpPr>
          <p:cNvPr id="15" name="sd-footer-1"/>
          <p:cNvSpPr/>
          <p:nvPr/>
        </p:nvSpPr>
        <p:spPr>
          <a:xfrm>
            <a:off x="609600" y="4819650"/>
            <a:ext cx="7924800" cy="0"/>
          </a:xfrm>
          <a:prstGeom prst="line">
            <a:avLst/>
          </a:prstGeom>
          <a:noFill/>
          <a:ln w="9525">
            <a:solidFill>
              <a:srgbClr val="414D5F"/>
            </a:solidFill>
            <a:prstDash val="solid"/>
          </a:ln>
        </p:spPr>
      </p:sp>
      <p:sp>
        <p:nvSpPr>
          <p:cNvPr id="16" name="sd-source"/>
          <p:cNvSpPr/>
          <p:nvPr/>
        </p:nvSpPr>
        <p:spPr>
          <a:xfrm>
            <a:off x="609600" y="4848225"/>
            <a:ext cx="5905500" cy="275273"/>
          </a:xfrm>
          <a:prstGeom prst="rect">
            <a:avLst/>
          </a:prstGeom>
          <a:noFill/>
          <a:ln/>
        </p:spPr>
        <p:txBody>
          <a:bodyPr wrap="square" lIns="0" tIns="0" rIns="0" bIns="0" rtlCol="0" anchor="t"/>
          <a:lstStyle/>
          <a:p>
            <a:pPr algn="l" indent="0" marL="0">
              <a:buNone/>
            </a:pPr>
            <a:r>
              <a:rPr lang="en-US" sz="1300" dirty="0">
                <a:solidFill>
                  <a:srgbClr val="BEC2C8"/>
                </a:solidFill>
                <a:latin typeface="Arial" pitchFamily="34" charset="0"/>
                <a:ea typeface="Arial" pitchFamily="34" charset="-122"/>
                <a:cs typeface="Arial" pitchFamily="34" charset="-120"/>
              </a:rPr>
              <a:t>Source: Fictional company and illustrative data. Q3 2026 operating review.</a:t>
            </a:r>
            <a:endParaRPr lang="en-US" sz="1300" dirty="0"/>
          </a:p>
        </p:txBody>
      </p:sp>
      <p:sp>
        <p:nvSpPr>
          <p:cNvPr id="18" name="sd-folio-ground"/>
          <p:cNvSpPr/>
          <p:nvPr/>
        </p:nvSpPr>
        <p:spPr>
          <a:xfrm>
            <a:off x="8191500" y="4991100"/>
            <a:ext cx="571500" cy="152400"/>
          </a:xfrm>
          <a:prstGeom prst="rect">
            <a:avLst/>
          </a:prstGeom>
          <a:solidFill>
            <a:srgbClr val="17263C"/>
          </a:solidFill>
          <a:ln w="12700">
            <a:solidFill>
              <a:srgbClr val="17263C"/>
            </a:solidFill>
            <a:prstDash val="solid"/>
          </a:ln>
        </p:spPr>
      </p:sp>
      <p:sp>
        <p:nvSpPr>
          <p:cNvPr id="25" name="Slide Number Placeholder 0"/>
          <p:cNvSpPr>
            <a:spLocks noGrp="1"/>
          </p:cNvSpPr>
          <p:nvPr>
            <p:ph type="sldNum" sz="quarter" idx="4294967295"/>
          </p:nvPr>
        </p:nvSpPr>
        <p:spPr>
          <a:xfrm>
            <a:off x="8191500" y="4991100"/>
            <a:ext cx="571500" cy="152400"/>
          </a:xfrm>
          <a:prstGeom prst="rect">
            <a:avLst/>
          </a:prstGeom>
          <a:extLst>
            <a:ext uri="{C572A759-6A51-4108-AA02-DFA0A04FC94B}">
              <ma14:wrappingTextBoxFlag xmlns:ma14="http://schemas.microsoft.com/office/mac/drawingml/2011/main" val="0"/>
            </a:ext>
          </a:extLst>
        </p:spPr>
        <p:txBody>
          <a:bodyPr lIns="0" tIns="0" rIns="0" bIns="0" anchor="t"/>
          <a:lstStyle>
            <a:lvl1pPr>
              <a:defRPr sz="900">
                <a:solidFill>
                  <a:srgbClr val="BEC2C8"/>
                </a:solidFill>
                <a:latin typeface="Arial"/>
                <a:ea typeface="Arial"/>
                <a:cs typeface="Arial"/>
              </a:defRPr>
            </a:lvl1pPr>
          </a:lstStyle>
          <a:p>
            <a:pPr algn="r"/>
            <a:fld id="{F7021451-1387-4CA6-816F-3879F97B5CBC}" type="slidenum">
              <a:rPr b="0" lang="en-US"/>
              <a:t>11</a:t>
            </a:fld>
            <a:endParaRPr lang="en-US"/>
          </a:p>
        </p:txBody>
      </p:sp>
    </p:spTree>
  </p:cSld>
  <p:clrMapOvr>
    <a:masterClrMapping/>
  </p:clrMapOvr>
  <p:transition xmlns:p14="http://schemas.microsoft.com/office/powerpoint/2010/main" spd="med" p14:dur="55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chemeClr val="bg1"/>
        </a:solidFill>
      </p:bgPr>
    </p:bg>
    <p:spTree>
      <p:nvGrpSpPr>
        <p:cNvPr id="1" name=""/>
        <p:cNvGrpSpPr/>
        <p:nvPr/>
      </p:nvGrpSpPr>
      <p:grpSpPr>
        <a:xfrm>
          <a:off x="0" y="0"/>
          <a:ext cx="0" cy="0"/>
          <a:chOff x="0" y="0"/>
          <a:chExt cx="0" cy="0"/>
        </a:xfrm>
      </p:grpSpPr>
      <p:sp>
        <p:nvSpPr>
          <p:cNvPr id="2" name="sd-heading"/>
          <p:cNvSpPr/>
          <p:nvPr/>
        </p:nvSpPr>
        <p:spPr>
          <a:xfrm>
            <a:off x="609600" y="285750"/>
            <a:ext cx="7924800" cy="719976"/>
          </a:xfrm>
          <a:prstGeom prst="rect">
            <a:avLst/>
          </a:prstGeom>
          <a:noFill/>
          <a:ln/>
        </p:spPr>
        <p:txBody>
          <a:bodyPr wrap="square" lIns="0" tIns="0" rIns="0" bIns="0" rtlCol="0" anchor="t"/>
          <a:lstStyle/>
          <a:p>
            <a:pPr indent="0" marL="0">
              <a:lnSpc>
                <a:spcPts val="4900"/>
              </a:lnSpc>
              <a:buNone/>
            </a:pPr>
            <a:r>
              <a:rPr lang="en-US" sz="3500" b="1" spc="-105" kern="0" dirty="0">
                <a:solidFill>
                  <a:schemeClr val="accent2"/>
                </a:solidFill>
                <a:latin typeface="Arial" pitchFamily="34" charset="0"/>
                <a:ea typeface="Arial" pitchFamily="34" charset="-122"/>
                <a:cs typeface="Arial" pitchFamily="34" charset="-120"/>
              </a:rPr>
              <a:t>Appendix / the overflow rule</a:t>
            </a:r>
            <a:endParaRPr lang="en-US" sz="3500" dirty="0"/>
          </a:p>
        </p:txBody>
      </p:sp>
      <p:sp>
        <p:nvSpPr>
          <p:cNvPr id="3" name="sd-panel-1"/>
          <p:cNvSpPr/>
          <p:nvPr/>
        </p:nvSpPr>
        <p:spPr>
          <a:xfrm>
            <a:off x="609600" y="1809693"/>
            <a:ext cx="7924800" cy="2266950"/>
          </a:xfrm>
          <a:prstGeom prst="rect">
            <a:avLst/>
          </a:prstGeom>
          <a:solidFill>
            <a:schemeClr val="bg1"/>
          </a:solidFill>
          <a:ln w="9525">
            <a:solidFill>
              <a:srgbClr val="D6D5D2"/>
            </a:solidFill>
            <a:prstDash val="solid"/>
          </a:ln>
        </p:spPr>
      </p:sp>
      <p:sp>
        <p:nvSpPr>
          <p:cNvPr id="4" name="sd-panel-2"/>
          <p:cNvSpPr/>
          <p:nvPr/>
        </p:nvSpPr>
        <p:spPr>
          <a:xfrm>
            <a:off x="609600" y="1809693"/>
            <a:ext cx="7924800" cy="323850"/>
          </a:xfrm>
          <a:prstGeom prst="rect">
            <a:avLst/>
          </a:prstGeom>
          <a:solidFill>
            <a:schemeClr val="bg2"/>
          </a:solidFill>
          <a:ln/>
        </p:spPr>
      </p:sp>
      <p:sp>
        <p:nvSpPr>
          <p:cNvPr id="5" name="sd-panel-3"/>
          <p:cNvSpPr/>
          <p:nvPr/>
        </p:nvSpPr>
        <p:spPr>
          <a:xfrm>
            <a:off x="609600" y="2133543"/>
            <a:ext cx="7924800" cy="0"/>
          </a:xfrm>
          <a:prstGeom prst="rect">
            <a:avLst/>
          </a:prstGeom>
          <a:solidFill>
            <a:schemeClr val="bg2"/>
          </a:solidFill>
          <a:ln/>
        </p:spPr>
      </p:sp>
      <p:sp>
        <p:nvSpPr>
          <p:cNvPr id="6" name="sd-panel-4"/>
          <p:cNvSpPr/>
          <p:nvPr/>
        </p:nvSpPr>
        <p:spPr>
          <a:xfrm>
            <a:off x="609600" y="2133543"/>
            <a:ext cx="7924800" cy="0"/>
          </a:xfrm>
          <a:prstGeom prst="line">
            <a:avLst/>
          </a:prstGeom>
          <a:noFill/>
          <a:ln w="9525">
            <a:solidFill>
              <a:srgbClr val="D2D1CE"/>
            </a:solidFill>
            <a:prstDash val="solid"/>
          </a:ln>
        </p:spPr>
      </p:sp>
      <p:sp>
        <p:nvSpPr>
          <p:cNvPr id="7" name="sd-code-title"/>
          <p:cNvSpPr/>
          <p:nvPr/>
        </p:nvSpPr>
        <p:spPr>
          <a:xfrm>
            <a:off x="1371600" y="1895418"/>
            <a:ext cx="6400800" cy="243840"/>
          </a:xfrm>
          <a:prstGeom prst="rect">
            <a:avLst/>
          </a:prstGeom>
          <a:noFill/>
          <a:ln/>
        </p:spPr>
        <p:txBody>
          <a:bodyPr wrap="square" lIns="0" tIns="0" rIns="0" bIns="0" rtlCol="0" anchor="t">
            <a:normAutofit/>
          </a:bodyPr>
          <a:lstStyle/>
          <a:p>
            <a:pPr algn="ctr" indent="0" marL="0">
              <a:lnSpc>
                <a:spcPts val="1400"/>
              </a:lnSpc>
              <a:buNone/>
            </a:pPr>
            <a:r>
              <a:rPr lang="en-US" sz="1200" b="1" dirty="0">
                <a:solidFill>
                  <a:srgbClr val="545453"/>
                </a:solidFill>
                <a:latin typeface="Arial" pitchFamily="34" charset="0"/>
                <a:ea typeface="Arial" pitchFamily="34" charset="-122"/>
                <a:cs typeface="Arial" pitchFamily="34" charset="-120"/>
              </a:rPr>
              <a:t>Illustrative dispatch policy</a:t>
            </a:r>
            <a:endParaRPr lang="en-US" sz="1200" dirty="0"/>
          </a:p>
        </p:txBody>
      </p:sp>
      <p:sp>
        <p:nvSpPr>
          <p:cNvPr id="8" name="sd-panel-6"/>
          <p:cNvSpPr/>
          <p:nvPr/>
        </p:nvSpPr>
        <p:spPr>
          <a:xfrm>
            <a:off x="609600" y="2143068"/>
            <a:ext cx="381000" cy="1933575"/>
          </a:xfrm>
          <a:prstGeom prst="rect">
            <a:avLst/>
          </a:prstGeom>
          <a:solidFill>
            <a:srgbClr val="EFEEEA"/>
          </a:solidFill>
          <a:ln/>
        </p:spPr>
      </p:sp>
      <p:sp>
        <p:nvSpPr>
          <p:cNvPr id="9" name="sd-code-gutter-1"/>
          <p:cNvSpPr/>
          <p:nvPr/>
        </p:nvSpPr>
        <p:spPr>
          <a:xfrm>
            <a:off x="647700" y="2312803"/>
            <a:ext cx="228600" cy="198120"/>
          </a:xfrm>
          <a:prstGeom prst="rect">
            <a:avLst/>
          </a:prstGeom>
          <a:noFill/>
          <a:ln/>
        </p:spPr>
        <p:txBody>
          <a:bodyPr wrap="square" lIns="0" tIns="0" rIns="0" bIns="0" rtlCol="0" anchor="t">
            <a:normAutofit/>
          </a:bodyPr>
          <a:lstStyle/>
          <a:p>
            <a:pPr algn="r" indent="0" marL="0">
              <a:lnSpc>
                <a:spcPts val="1200"/>
              </a:lnSpc>
              <a:buNone/>
            </a:pPr>
            <a:r>
              <a:rPr lang="en-US" sz="1000" dirty="0">
                <a:solidFill>
                  <a:srgbClr val="595857"/>
                </a:solidFill>
                <a:latin typeface="Consolas" pitchFamily="34" charset="0"/>
                <a:ea typeface="Consolas" pitchFamily="34" charset="-122"/>
                <a:cs typeface="Consolas" pitchFamily="34" charset="-120"/>
              </a:rPr>
              <a:t>1</a:t>
            </a:r>
            <a:endParaRPr lang="en-US" sz="1000" dirty="0"/>
          </a:p>
        </p:txBody>
      </p:sp>
      <p:sp>
        <p:nvSpPr>
          <p:cNvPr id="10" name="sd-code-1"/>
          <p:cNvSpPr/>
          <p:nvPr/>
        </p:nvSpPr>
        <p:spPr>
          <a:xfrm>
            <a:off x="1123950" y="2288229"/>
            <a:ext cx="518160" cy="243840"/>
          </a:xfrm>
          <a:prstGeom prst="rect">
            <a:avLst/>
          </a:prstGeom>
          <a:noFill/>
          <a:ln/>
        </p:spPr>
        <p:txBody>
          <a:bodyPr wrap="square" lIns="0" tIns="0" rIns="0" bIns="0" rtlCol="0" anchor="t">
            <a:normAutofit/>
          </a:bodyPr>
          <a:lstStyle/>
          <a:p>
            <a:pPr algn="l" indent="0" marL="0">
              <a:lnSpc>
                <a:spcPts val="1400"/>
              </a:lnSpc>
              <a:buNone/>
            </a:pPr>
            <a:r>
              <a:rPr lang="en-US" sz="1200" dirty="0">
                <a:solidFill>
                  <a:schemeClr val="accent1"/>
                </a:solidFill>
                <a:latin typeface="Consolas" pitchFamily="34" charset="0"/>
                <a:ea typeface="Consolas" pitchFamily="34" charset="-122"/>
                <a:cs typeface="Consolas" pitchFamily="34" charset="-120"/>
              </a:rPr>
              <a:t>type</a:t>
            </a:r>
            <a:endParaRPr lang="en-US" sz="1200" dirty="0"/>
          </a:p>
        </p:txBody>
      </p:sp>
      <p:sp>
        <p:nvSpPr>
          <p:cNvPr id="11" name="sd-code-1"/>
          <p:cNvSpPr/>
          <p:nvPr/>
        </p:nvSpPr>
        <p:spPr>
          <a:xfrm>
            <a:off x="1489710" y="2288229"/>
            <a:ext cx="4084320" cy="243840"/>
          </a:xfrm>
          <a:prstGeom prst="rect">
            <a:avLst/>
          </a:prstGeom>
          <a:noFill/>
          <a:ln/>
        </p:spPr>
        <p:txBody>
          <a:bodyPr wrap="square" lIns="0" tIns="0" rIns="0" bIns="0" rtlCol="0" anchor="t">
            <a:normAutofit/>
          </a:bodyPr>
          <a:lstStyle/>
          <a:p>
            <a:pPr algn="l" indent="0" marL="0">
              <a:lnSpc>
                <a:spcPts val="1400"/>
              </a:lnSpc>
              <a:buNone/>
            </a:pPr>
            <a:r>
              <a:rPr lang="en-US" sz="1200" dirty="0">
                <a:solidFill>
                  <a:schemeClr val="tx1"/>
                </a:solidFill>
                <a:latin typeface="Consolas" pitchFamily="34" charset="0"/>
                <a:ea typeface="Consolas" pitchFamily="34" charset="-122"/>
                <a:cs typeface="Consolas" pitchFamily="34" charset="-120"/>
              </a:rPr>
              <a:t> Site = { loads: number; capacity: number }</a:t>
            </a:r>
            <a:endParaRPr lang="en-US" sz="1200" dirty="0"/>
          </a:p>
        </p:txBody>
      </p:sp>
      <p:sp>
        <p:nvSpPr>
          <p:cNvPr id="12" name="sd-code-gutter-2"/>
          <p:cNvSpPr/>
          <p:nvPr/>
        </p:nvSpPr>
        <p:spPr>
          <a:xfrm>
            <a:off x="647700" y="2541403"/>
            <a:ext cx="228600" cy="198120"/>
          </a:xfrm>
          <a:prstGeom prst="rect">
            <a:avLst/>
          </a:prstGeom>
          <a:noFill/>
          <a:ln/>
        </p:spPr>
        <p:txBody>
          <a:bodyPr wrap="square" lIns="0" tIns="0" rIns="0" bIns="0" rtlCol="0" anchor="t">
            <a:normAutofit/>
          </a:bodyPr>
          <a:lstStyle/>
          <a:p>
            <a:pPr algn="r" indent="0" marL="0">
              <a:lnSpc>
                <a:spcPts val="1200"/>
              </a:lnSpc>
              <a:buNone/>
            </a:pPr>
            <a:r>
              <a:rPr lang="en-US" sz="1000" dirty="0">
                <a:solidFill>
                  <a:srgbClr val="595857"/>
                </a:solidFill>
                <a:latin typeface="Consolas" pitchFamily="34" charset="0"/>
                <a:ea typeface="Consolas" pitchFamily="34" charset="-122"/>
                <a:cs typeface="Consolas" pitchFamily="34" charset="-120"/>
              </a:rPr>
              <a:t>2</a:t>
            </a:r>
            <a:endParaRPr lang="en-US" sz="1000" dirty="0"/>
          </a:p>
        </p:txBody>
      </p:sp>
      <p:sp>
        <p:nvSpPr>
          <p:cNvPr id="13" name="sd-code-gutter-3"/>
          <p:cNvSpPr/>
          <p:nvPr/>
        </p:nvSpPr>
        <p:spPr>
          <a:xfrm>
            <a:off x="647700" y="2770003"/>
            <a:ext cx="228600" cy="198120"/>
          </a:xfrm>
          <a:prstGeom prst="rect">
            <a:avLst/>
          </a:prstGeom>
          <a:noFill/>
          <a:ln/>
        </p:spPr>
        <p:txBody>
          <a:bodyPr wrap="square" lIns="0" tIns="0" rIns="0" bIns="0" rtlCol="0" anchor="t">
            <a:normAutofit/>
          </a:bodyPr>
          <a:lstStyle/>
          <a:p>
            <a:pPr algn="r" indent="0" marL="0">
              <a:lnSpc>
                <a:spcPts val="1200"/>
              </a:lnSpc>
              <a:buNone/>
            </a:pPr>
            <a:r>
              <a:rPr lang="en-US" sz="1000" dirty="0">
                <a:solidFill>
                  <a:srgbClr val="595857"/>
                </a:solidFill>
                <a:latin typeface="Consolas" pitchFamily="34" charset="0"/>
                <a:ea typeface="Consolas" pitchFamily="34" charset="-122"/>
                <a:cs typeface="Consolas" pitchFamily="34" charset="-120"/>
              </a:rPr>
              <a:t>3</a:t>
            </a:r>
            <a:endParaRPr lang="en-US" sz="1000" dirty="0"/>
          </a:p>
        </p:txBody>
      </p:sp>
      <p:sp>
        <p:nvSpPr>
          <p:cNvPr id="14" name="sd-code-3"/>
          <p:cNvSpPr/>
          <p:nvPr/>
        </p:nvSpPr>
        <p:spPr>
          <a:xfrm>
            <a:off x="1123950" y="2745429"/>
            <a:ext cx="883920" cy="243840"/>
          </a:xfrm>
          <a:prstGeom prst="rect">
            <a:avLst/>
          </a:prstGeom>
          <a:noFill/>
          <a:ln/>
        </p:spPr>
        <p:txBody>
          <a:bodyPr wrap="square" lIns="0" tIns="0" rIns="0" bIns="0" rtlCol="0" anchor="t">
            <a:normAutofit/>
          </a:bodyPr>
          <a:lstStyle/>
          <a:p>
            <a:pPr algn="l" indent="0" marL="0">
              <a:lnSpc>
                <a:spcPts val="1400"/>
              </a:lnSpc>
              <a:buNone/>
            </a:pPr>
            <a:r>
              <a:rPr lang="en-US" sz="1200" dirty="0">
                <a:solidFill>
                  <a:schemeClr val="accent1"/>
                </a:solidFill>
                <a:latin typeface="Consolas" pitchFamily="34" charset="0"/>
                <a:ea typeface="Consolas" pitchFamily="34" charset="-122"/>
                <a:cs typeface="Consolas" pitchFamily="34" charset="-120"/>
              </a:rPr>
              <a:t>function</a:t>
            </a:r>
            <a:endParaRPr lang="en-US" sz="1200" dirty="0"/>
          </a:p>
        </p:txBody>
      </p:sp>
      <p:sp>
        <p:nvSpPr>
          <p:cNvPr id="15" name="sd-code-3"/>
          <p:cNvSpPr/>
          <p:nvPr/>
        </p:nvSpPr>
        <p:spPr>
          <a:xfrm>
            <a:off x="1855470" y="2745429"/>
            <a:ext cx="2987040" cy="243840"/>
          </a:xfrm>
          <a:prstGeom prst="rect">
            <a:avLst/>
          </a:prstGeom>
          <a:noFill/>
          <a:ln/>
        </p:spPr>
        <p:txBody>
          <a:bodyPr wrap="square" lIns="0" tIns="0" rIns="0" bIns="0" rtlCol="0" anchor="t">
            <a:normAutofit/>
          </a:bodyPr>
          <a:lstStyle/>
          <a:p>
            <a:pPr algn="l" indent="0" marL="0">
              <a:lnSpc>
                <a:spcPts val="1400"/>
              </a:lnSpc>
              <a:buNone/>
            </a:pPr>
            <a:r>
              <a:rPr lang="en-US" sz="1200" dirty="0">
                <a:solidFill>
                  <a:schemeClr val="tx1"/>
                </a:solidFill>
                <a:latin typeface="Consolas" pitchFamily="34" charset="0"/>
                <a:ea typeface="Consolas" pitchFamily="34" charset="-122"/>
                <a:cs typeface="Consolas" pitchFamily="34" charset="-120"/>
              </a:rPr>
              <a:t> overflow(site: Site): number {</a:t>
            </a:r>
            <a:endParaRPr lang="en-US" sz="1200" dirty="0"/>
          </a:p>
        </p:txBody>
      </p:sp>
      <p:sp>
        <p:nvSpPr>
          <p:cNvPr id="16" name="sd-code-highlight-4"/>
          <p:cNvSpPr/>
          <p:nvPr/>
        </p:nvSpPr>
        <p:spPr>
          <a:xfrm>
            <a:off x="990600" y="2933643"/>
            <a:ext cx="7543800" cy="228600"/>
          </a:xfrm>
          <a:prstGeom prst="rect">
            <a:avLst/>
          </a:prstGeom>
          <a:solidFill>
            <a:srgbClr val="D8E0E9"/>
          </a:solidFill>
          <a:ln/>
        </p:spPr>
      </p:sp>
      <p:sp>
        <p:nvSpPr>
          <p:cNvPr id="17" name="sd-code-gutter-4"/>
          <p:cNvSpPr/>
          <p:nvPr/>
        </p:nvSpPr>
        <p:spPr>
          <a:xfrm>
            <a:off x="647700" y="2998603"/>
            <a:ext cx="228600" cy="198120"/>
          </a:xfrm>
          <a:prstGeom prst="rect">
            <a:avLst/>
          </a:prstGeom>
          <a:noFill/>
          <a:ln/>
        </p:spPr>
        <p:txBody>
          <a:bodyPr wrap="square" lIns="0" tIns="0" rIns="0" bIns="0" rtlCol="0" anchor="t">
            <a:normAutofit/>
          </a:bodyPr>
          <a:lstStyle/>
          <a:p>
            <a:pPr algn="r" indent="0" marL="0">
              <a:lnSpc>
                <a:spcPts val="1200"/>
              </a:lnSpc>
              <a:buNone/>
            </a:pPr>
            <a:r>
              <a:rPr lang="en-US" sz="1000" dirty="0">
                <a:solidFill>
                  <a:srgbClr val="595857"/>
                </a:solidFill>
                <a:latin typeface="Consolas" pitchFamily="34" charset="0"/>
                <a:ea typeface="Consolas" pitchFamily="34" charset="-122"/>
                <a:cs typeface="Consolas" pitchFamily="34" charset="-120"/>
              </a:rPr>
              <a:t>4</a:t>
            </a:r>
            <a:endParaRPr lang="en-US" sz="1000" dirty="0"/>
          </a:p>
        </p:txBody>
      </p:sp>
      <p:sp>
        <p:nvSpPr>
          <p:cNvPr id="18" name="sd-code-4"/>
          <p:cNvSpPr/>
          <p:nvPr/>
        </p:nvSpPr>
        <p:spPr>
          <a:xfrm>
            <a:off x="1306830" y="2974029"/>
            <a:ext cx="701040" cy="243840"/>
          </a:xfrm>
          <a:prstGeom prst="rect">
            <a:avLst/>
          </a:prstGeom>
          <a:noFill/>
          <a:ln/>
        </p:spPr>
        <p:txBody>
          <a:bodyPr wrap="square" lIns="0" tIns="0" rIns="0" bIns="0" rtlCol="0" anchor="t">
            <a:normAutofit/>
          </a:bodyPr>
          <a:lstStyle/>
          <a:p>
            <a:pPr algn="l" indent="0" marL="0">
              <a:lnSpc>
                <a:spcPts val="1400"/>
              </a:lnSpc>
              <a:buNone/>
            </a:pPr>
            <a:r>
              <a:rPr lang="en-US" sz="1200" dirty="0">
                <a:solidFill>
                  <a:schemeClr val="accent1"/>
                </a:solidFill>
                <a:latin typeface="Consolas" pitchFamily="34" charset="0"/>
                <a:ea typeface="Consolas" pitchFamily="34" charset="-122"/>
                <a:cs typeface="Consolas" pitchFamily="34" charset="-120"/>
              </a:rPr>
              <a:t>return</a:t>
            </a:r>
            <a:endParaRPr lang="en-US" sz="1200" dirty="0"/>
          </a:p>
        </p:txBody>
      </p:sp>
      <p:sp>
        <p:nvSpPr>
          <p:cNvPr id="19" name="sd-code-4"/>
          <p:cNvSpPr/>
          <p:nvPr/>
        </p:nvSpPr>
        <p:spPr>
          <a:xfrm>
            <a:off x="1855470" y="2974029"/>
            <a:ext cx="1066800" cy="243840"/>
          </a:xfrm>
          <a:prstGeom prst="rect">
            <a:avLst/>
          </a:prstGeom>
          <a:noFill/>
          <a:ln/>
        </p:spPr>
        <p:txBody>
          <a:bodyPr wrap="square" lIns="0" tIns="0" rIns="0" bIns="0" rtlCol="0" anchor="t">
            <a:normAutofit/>
          </a:bodyPr>
          <a:lstStyle/>
          <a:p>
            <a:pPr algn="l" indent="0" marL="0">
              <a:lnSpc>
                <a:spcPts val="1400"/>
              </a:lnSpc>
              <a:buNone/>
            </a:pPr>
            <a:r>
              <a:rPr lang="en-US" sz="1200" dirty="0">
                <a:solidFill>
                  <a:schemeClr val="tx1"/>
                </a:solidFill>
                <a:latin typeface="Consolas" pitchFamily="34" charset="0"/>
                <a:ea typeface="Consolas" pitchFamily="34" charset="-122"/>
                <a:cs typeface="Consolas" pitchFamily="34" charset="-120"/>
              </a:rPr>
              <a:t> Math.max(</a:t>
            </a:r>
            <a:endParaRPr lang="en-US" sz="1200" dirty="0"/>
          </a:p>
        </p:txBody>
      </p:sp>
      <p:sp>
        <p:nvSpPr>
          <p:cNvPr id="20" name="sd-code-4"/>
          <p:cNvSpPr/>
          <p:nvPr/>
        </p:nvSpPr>
        <p:spPr>
          <a:xfrm>
            <a:off x="2769870" y="2974029"/>
            <a:ext cx="243840" cy="243840"/>
          </a:xfrm>
          <a:prstGeom prst="rect">
            <a:avLst/>
          </a:prstGeom>
          <a:noFill/>
          <a:ln/>
        </p:spPr>
        <p:txBody>
          <a:bodyPr wrap="square" lIns="0" tIns="0" rIns="0" bIns="0" rtlCol="0" anchor="t">
            <a:normAutofit/>
          </a:bodyPr>
          <a:lstStyle/>
          <a:p>
            <a:pPr algn="l" indent="0" marL="0">
              <a:lnSpc>
                <a:spcPts val="1400"/>
              </a:lnSpc>
              <a:buNone/>
            </a:pPr>
            <a:r>
              <a:rPr lang="en-US" sz="1200" dirty="0">
                <a:solidFill>
                  <a:schemeClr val="accent2"/>
                </a:solidFill>
                <a:latin typeface="Consolas" pitchFamily="34" charset="0"/>
                <a:ea typeface="Consolas" pitchFamily="34" charset="-122"/>
                <a:cs typeface="Consolas" pitchFamily="34" charset="-120"/>
              </a:rPr>
              <a:t>0</a:t>
            </a:r>
            <a:endParaRPr lang="en-US" sz="1200" dirty="0"/>
          </a:p>
        </p:txBody>
      </p:sp>
      <p:sp>
        <p:nvSpPr>
          <p:cNvPr id="21" name="sd-code-4"/>
          <p:cNvSpPr/>
          <p:nvPr/>
        </p:nvSpPr>
        <p:spPr>
          <a:xfrm>
            <a:off x="2861310" y="2974029"/>
            <a:ext cx="2804160" cy="243840"/>
          </a:xfrm>
          <a:prstGeom prst="rect">
            <a:avLst/>
          </a:prstGeom>
          <a:noFill/>
          <a:ln/>
        </p:spPr>
        <p:txBody>
          <a:bodyPr wrap="square" lIns="0" tIns="0" rIns="0" bIns="0" rtlCol="0" anchor="t">
            <a:normAutofit/>
          </a:bodyPr>
          <a:lstStyle/>
          <a:p>
            <a:pPr algn="l" indent="0" marL="0">
              <a:lnSpc>
                <a:spcPts val="1400"/>
              </a:lnSpc>
              <a:buNone/>
            </a:pPr>
            <a:r>
              <a:rPr lang="en-US" sz="1200" dirty="0">
                <a:solidFill>
                  <a:schemeClr val="tx1"/>
                </a:solidFill>
                <a:latin typeface="Consolas" pitchFamily="34" charset="0"/>
                <a:ea typeface="Consolas" pitchFamily="34" charset="-122"/>
                <a:cs typeface="Consolas" pitchFamily="34" charset="-120"/>
              </a:rPr>
              <a:t>, site.loads - site.capacity)</a:t>
            </a:r>
            <a:endParaRPr lang="en-US" sz="1200" dirty="0"/>
          </a:p>
        </p:txBody>
      </p:sp>
      <p:sp>
        <p:nvSpPr>
          <p:cNvPr id="22" name="sd-code-gutter-5"/>
          <p:cNvSpPr/>
          <p:nvPr/>
        </p:nvSpPr>
        <p:spPr>
          <a:xfrm>
            <a:off x="647700" y="3227203"/>
            <a:ext cx="228600" cy="198120"/>
          </a:xfrm>
          <a:prstGeom prst="rect">
            <a:avLst/>
          </a:prstGeom>
          <a:noFill/>
          <a:ln/>
        </p:spPr>
        <p:txBody>
          <a:bodyPr wrap="square" lIns="0" tIns="0" rIns="0" bIns="0" rtlCol="0" anchor="t">
            <a:normAutofit/>
          </a:bodyPr>
          <a:lstStyle/>
          <a:p>
            <a:pPr algn="r" indent="0" marL="0">
              <a:lnSpc>
                <a:spcPts val="1200"/>
              </a:lnSpc>
              <a:buNone/>
            </a:pPr>
            <a:r>
              <a:rPr lang="en-US" sz="1000" dirty="0">
                <a:solidFill>
                  <a:srgbClr val="595857"/>
                </a:solidFill>
                <a:latin typeface="Consolas" pitchFamily="34" charset="0"/>
                <a:ea typeface="Consolas" pitchFamily="34" charset="-122"/>
                <a:cs typeface="Consolas" pitchFamily="34" charset="-120"/>
              </a:rPr>
              <a:t>5</a:t>
            </a:r>
            <a:endParaRPr lang="en-US" sz="1000" dirty="0"/>
          </a:p>
        </p:txBody>
      </p:sp>
      <p:sp>
        <p:nvSpPr>
          <p:cNvPr id="23" name="sd-code-5"/>
          <p:cNvSpPr/>
          <p:nvPr/>
        </p:nvSpPr>
        <p:spPr>
          <a:xfrm>
            <a:off x="1123950" y="3202629"/>
            <a:ext cx="243840" cy="243840"/>
          </a:xfrm>
          <a:prstGeom prst="rect">
            <a:avLst/>
          </a:prstGeom>
          <a:noFill/>
          <a:ln/>
        </p:spPr>
        <p:txBody>
          <a:bodyPr wrap="square" lIns="0" tIns="0" rIns="0" bIns="0" rtlCol="0" anchor="t">
            <a:normAutofit/>
          </a:bodyPr>
          <a:lstStyle/>
          <a:p>
            <a:pPr algn="l" indent="0" marL="0">
              <a:lnSpc>
                <a:spcPts val="1400"/>
              </a:lnSpc>
              <a:buNone/>
            </a:pPr>
            <a:r>
              <a:rPr lang="en-US" sz="1200" dirty="0">
                <a:solidFill>
                  <a:schemeClr val="tx1"/>
                </a:solidFill>
                <a:latin typeface="Consolas" pitchFamily="34" charset="0"/>
                <a:ea typeface="Consolas" pitchFamily="34" charset="-122"/>
                <a:cs typeface="Consolas" pitchFamily="34" charset="-120"/>
              </a:rPr>
              <a:t>}</a:t>
            </a:r>
            <a:endParaRPr lang="en-US" sz="1200" dirty="0"/>
          </a:p>
        </p:txBody>
      </p:sp>
      <p:sp>
        <p:nvSpPr>
          <p:cNvPr id="24" name="sd-code-gutter-6"/>
          <p:cNvSpPr/>
          <p:nvPr/>
        </p:nvSpPr>
        <p:spPr>
          <a:xfrm>
            <a:off x="647700" y="3455803"/>
            <a:ext cx="228600" cy="198120"/>
          </a:xfrm>
          <a:prstGeom prst="rect">
            <a:avLst/>
          </a:prstGeom>
          <a:noFill/>
          <a:ln/>
        </p:spPr>
        <p:txBody>
          <a:bodyPr wrap="square" lIns="0" tIns="0" rIns="0" bIns="0" rtlCol="0" anchor="t">
            <a:normAutofit/>
          </a:bodyPr>
          <a:lstStyle/>
          <a:p>
            <a:pPr algn="r" indent="0" marL="0">
              <a:lnSpc>
                <a:spcPts val="1200"/>
              </a:lnSpc>
              <a:buNone/>
            </a:pPr>
            <a:r>
              <a:rPr lang="en-US" sz="1000" dirty="0">
                <a:solidFill>
                  <a:srgbClr val="595857"/>
                </a:solidFill>
                <a:latin typeface="Consolas" pitchFamily="34" charset="0"/>
                <a:ea typeface="Consolas" pitchFamily="34" charset="-122"/>
                <a:cs typeface="Consolas" pitchFamily="34" charset="-120"/>
              </a:rPr>
              <a:t>6</a:t>
            </a:r>
            <a:endParaRPr lang="en-US" sz="1000" dirty="0"/>
          </a:p>
        </p:txBody>
      </p:sp>
      <p:sp>
        <p:nvSpPr>
          <p:cNvPr id="25" name="sd-code-highlight-7"/>
          <p:cNvSpPr/>
          <p:nvPr/>
        </p:nvSpPr>
        <p:spPr>
          <a:xfrm>
            <a:off x="990600" y="3619443"/>
            <a:ext cx="7543800" cy="228600"/>
          </a:xfrm>
          <a:prstGeom prst="rect">
            <a:avLst/>
          </a:prstGeom>
          <a:solidFill>
            <a:srgbClr val="D8E0E9"/>
          </a:solidFill>
          <a:ln/>
        </p:spPr>
      </p:sp>
      <p:sp>
        <p:nvSpPr>
          <p:cNvPr id="26" name="sd-code-gutter-7"/>
          <p:cNvSpPr/>
          <p:nvPr/>
        </p:nvSpPr>
        <p:spPr>
          <a:xfrm>
            <a:off x="647700" y="3684403"/>
            <a:ext cx="228600" cy="198120"/>
          </a:xfrm>
          <a:prstGeom prst="rect">
            <a:avLst/>
          </a:prstGeom>
          <a:noFill/>
          <a:ln/>
        </p:spPr>
        <p:txBody>
          <a:bodyPr wrap="square" lIns="0" tIns="0" rIns="0" bIns="0" rtlCol="0" anchor="t">
            <a:normAutofit/>
          </a:bodyPr>
          <a:lstStyle/>
          <a:p>
            <a:pPr algn="r" indent="0" marL="0">
              <a:lnSpc>
                <a:spcPts val="1200"/>
              </a:lnSpc>
              <a:buNone/>
            </a:pPr>
            <a:r>
              <a:rPr lang="en-US" sz="1000" dirty="0">
                <a:solidFill>
                  <a:srgbClr val="595857"/>
                </a:solidFill>
                <a:latin typeface="Consolas" pitchFamily="34" charset="0"/>
                <a:ea typeface="Consolas" pitchFamily="34" charset="-122"/>
                <a:cs typeface="Consolas" pitchFamily="34" charset="-120"/>
              </a:rPr>
              <a:t>7</a:t>
            </a:r>
            <a:endParaRPr lang="en-US" sz="1000" dirty="0"/>
          </a:p>
        </p:txBody>
      </p:sp>
      <p:sp>
        <p:nvSpPr>
          <p:cNvPr id="27" name="sd-code-7"/>
          <p:cNvSpPr/>
          <p:nvPr/>
        </p:nvSpPr>
        <p:spPr>
          <a:xfrm>
            <a:off x="1123950" y="3659829"/>
            <a:ext cx="1798320" cy="243840"/>
          </a:xfrm>
          <a:prstGeom prst="rect">
            <a:avLst/>
          </a:prstGeom>
          <a:noFill/>
          <a:ln/>
        </p:spPr>
        <p:txBody>
          <a:bodyPr wrap="square" lIns="0" tIns="0" rIns="0" bIns="0" rtlCol="0" anchor="t">
            <a:normAutofit/>
          </a:bodyPr>
          <a:lstStyle/>
          <a:p>
            <a:pPr algn="l" indent="0" marL="0">
              <a:lnSpc>
                <a:spcPts val="1400"/>
              </a:lnSpc>
              <a:buNone/>
            </a:pPr>
            <a:r>
              <a:rPr lang="en-US" sz="1200" dirty="0">
                <a:solidFill>
                  <a:schemeClr val="tx1"/>
                </a:solidFill>
                <a:latin typeface="Consolas" pitchFamily="34" charset="0"/>
                <a:ea typeface="Consolas" pitchFamily="34" charset="-122"/>
                <a:cs typeface="Consolas" pitchFamily="34" charset="-120"/>
              </a:rPr>
              <a:t>overflow({ loads: </a:t>
            </a:r>
            <a:endParaRPr lang="en-US" sz="1200" dirty="0"/>
          </a:p>
        </p:txBody>
      </p:sp>
      <p:sp>
        <p:nvSpPr>
          <p:cNvPr id="28" name="sd-code-7"/>
          <p:cNvSpPr/>
          <p:nvPr/>
        </p:nvSpPr>
        <p:spPr>
          <a:xfrm>
            <a:off x="2769870" y="3659829"/>
            <a:ext cx="518160" cy="243840"/>
          </a:xfrm>
          <a:prstGeom prst="rect">
            <a:avLst/>
          </a:prstGeom>
          <a:noFill/>
          <a:ln/>
        </p:spPr>
        <p:txBody>
          <a:bodyPr wrap="square" lIns="0" tIns="0" rIns="0" bIns="0" rtlCol="0" anchor="t">
            <a:normAutofit/>
          </a:bodyPr>
          <a:lstStyle/>
          <a:p>
            <a:pPr algn="l" indent="0" marL="0">
              <a:lnSpc>
                <a:spcPts val="1400"/>
              </a:lnSpc>
              <a:buNone/>
            </a:pPr>
            <a:r>
              <a:rPr lang="en-US" sz="1200" dirty="0">
                <a:solidFill>
                  <a:schemeClr val="accent2"/>
                </a:solidFill>
                <a:latin typeface="Consolas" pitchFamily="34" charset="0"/>
                <a:ea typeface="Consolas" pitchFamily="34" charset="-122"/>
                <a:cs typeface="Consolas" pitchFamily="34" charset="-120"/>
              </a:rPr>
              <a:t>1320</a:t>
            </a:r>
            <a:endParaRPr lang="en-US" sz="1200" dirty="0"/>
          </a:p>
        </p:txBody>
      </p:sp>
      <p:sp>
        <p:nvSpPr>
          <p:cNvPr id="29" name="sd-code-7"/>
          <p:cNvSpPr/>
          <p:nvPr/>
        </p:nvSpPr>
        <p:spPr>
          <a:xfrm>
            <a:off x="3135630" y="3659829"/>
            <a:ext cx="1249680" cy="243840"/>
          </a:xfrm>
          <a:prstGeom prst="rect">
            <a:avLst/>
          </a:prstGeom>
          <a:noFill/>
          <a:ln/>
        </p:spPr>
        <p:txBody>
          <a:bodyPr wrap="square" lIns="0" tIns="0" rIns="0" bIns="0" rtlCol="0" anchor="t">
            <a:normAutofit/>
          </a:bodyPr>
          <a:lstStyle/>
          <a:p>
            <a:pPr algn="l" indent="0" marL="0">
              <a:lnSpc>
                <a:spcPts val="1400"/>
              </a:lnSpc>
              <a:buNone/>
            </a:pPr>
            <a:r>
              <a:rPr lang="en-US" sz="1200" dirty="0">
                <a:solidFill>
                  <a:schemeClr val="tx1"/>
                </a:solidFill>
                <a:latin typeface="Consolas" pitchFamily="34" charset="0"/>
                <a:ea typeface="Consolas" pitchFamily="34" charset="-122"/>
                <a:cs typeface="Consolas" pitchFamily="34" charset="-120"/>
              </a:rPr>
              <a:t>, capacity: </a:t>
            </a:r>
            <a:endParaRPr lang="en-US" sz="1200" dirty="0"/>
          </a:p>
        </p:txBody>
      </p:sp>
      <p:sp>
        <p:nvSpPr>
          <p:cNvPr id="30" name="sd-code-7"/>
          <p:cNvSpPr/>
          <p:nvPr/>
        </p:nvSpPr>
        <p:spPr>
          <a:xfrm>
            <a:off x="4232910" y="3659829"/>
            <a:ext cx="518160" cy="243840"/>
          </a:xfrm>
          <a:prstGeom prst="rect">
            <a:avLst/>
          </a:prstGeom>
          <a:noFill/>
          <a:ln/>
        </p:spPr>
        <p:txBody>
          <a:bodyPr wrap="square" lIns="0" tIns="0" rIns="0" bIns="0" rtlCol="0" anchor="t">
            <a:normAutofit/>
          </a:bodyPr>
          <a:lstStyle/>
          <a:p>
            <a:pPr algn="l" indent="0" marL="0">
              <a:lnSpc>
                <a:spcPts val="1400"/>
              </a:lnSpc>
              <a:buNone/>
            </a:pPr>
            <a:r>
              <a:rPr lang="en-US" sz="1200" dirty="0">
                <a:solidFill>
                  <a:schemeClr val="accent2"/>
                </a:solidFill>
                <a:latin typeface="Consolas" pitchFamily="34" charset="0"/>
                <a:ea typeface="Consolas" pitchFamily="34" charset="-122"/>
                <a:cs typeface="Consolas" pitchFamily="34" charset="-120"/>
              </a:rPr>
              <a:t>1280</a:t>
            </a:r>
            <a:endParaRPr lang="en-US" sz="1200" dirty="0"/>
          </a:p>
        </p:txBody>
      </p:sp>
      <p:sp>
        <p:nvSpPr>
          <p:cNvPr id="31" name="sd-code-7"/>
          <p:cNvSpPr/>
          <p:nvPr/>
        </p:nvSpPr>
        <p:spPr>
          <a:xfrm>
            <a:off x="4598670" y="3659829"/>
            <a:ext cx="518160" cy="243840"/>
          </a:xfrm>
          <a:prstGeom prst="rect">
            <a:avLst/>
          </a:prstGeom>
          <a:noFill/>
          <a:ln/>
        </p:spPr>
        <p:txBody>
          <a:bodyPr wrap="square" lIns="0" tIns="0" rIns="0" bIns="0" rtlCol="0" anchor="t">
            <a:normAutofit/>
          </a:bodyPr>
          <a:lstStyle/>
          <a:p>
            <a:pPr algn="l" indent="0" marL="0">
              <a:lnSpc>
                <a:spcPts val="1400"/>
              </a:lnSpc>
              <a:buNone/>
            </a:pPr>
            <a:r>
              <a:rPr lang="en-US" sz="1200" dirty="0">
                <a:solidFill>
                  <a:schemeClr val="tx1"/>
                </a:solidFill>
                <a:latin typeface="Consolas" pitchFamily="34" charset="0"/>
                <a:ea typeface="Consolas" pitchFamily="34" charset="-122"/>
                <a:cs typeface="Consolas" pitchFamily="34" charset="-120"/>
              </a:rPr>
              <a:t> }) </a:t>
            </a:r>
            <a:endParaRPr lang="en-US" sz="1200" dirty="0"/>
          </a:p>
        </p:txBody>
      </p:sp>
      <p:sp>
        <p:nvSpPr>
          <p:cNvPr id="32" name="sd-code-7"/>
          <p:cNvSpPr/>
          <p:nvPr/>
        </p:nvSpPr>
        <p:spPr>
          <a:xfrm>
            <a:off x="4964430" y="3659829"/>
            <a:ext cx="609600" cy="243840"/>
          </a:xfrm>
          <a:prstGeom prst="rect">
            <a:avLst/>
          </a:prstGeom>
          <a:noFill/>
          <a:ln/>
        </p:spPr>
        <p:txBody>
          <a:bodyPr wrap="square" lIns="0" tIns="0" rIns="0" bIns="0" rtlCol="0" anchor="t">
            <a:normAutofit/>
          </a:bodyPr>
          <a:lstStyle/>
          <a:p>
            <a:pPr algn="l" indent="0" marL="0">
              <a:lnSpc>
                <a:spcPts val="1400"/>
              </a:lnSpc>
              <a:buNone/>
            </a:pPr>
            <a:r>
              <a:rPr lang="en-US" sz="1200" dirty="0">
                <a:solidFill>
                  <a:srgbClr val="4F5154"/>
                </a:solidFill>
                <a:latin typeface="Consolas" pitchFamily="34" charset="0"/>
                <a:ea typeface="Consolas" pitchFamily="34" charset="-122"/>
                <a:cs typeface="Consolas" pitchFamily="34" charset="-120"/>
              </a:rPr>
              <a:t>// 40</a:t>
            </a:r>
            <a:endParaRPr lang="en-US" sz="1200" dirty="0"/>
          </a:p>
        </p:txBody>
      </p:sp>
      <p:sp>
        <p:nvSpPr>
          <p:cNvPr id="33" name="sd-footer-1"/>
          <p:cNvSpPr/>
          <p:nvPr/>
        </p:nvSpPr>
        <p:spPr>
          <a:xfrm>
            <a:off x="609600" y="4819650"/>
            <a:ext cx="7924800" cy="0"/>
          </a:xfrm>
          <a:prstGeom prst="line">
            <a:avLst/>
          </a:prstGeom>
          <a:noFill/>
          <a:ln w="9525">
            <a:solidFill>
              <a:srgbClr val="D2D1CE"/>
            </a:solidFill>
            <a:prstDash val="solid"/>
          </a:ln>
        </p:spPr>
      </p:sp>
      <p:sp>
        <p:nvSpPr>
          <p:cNvPr id="34" name="sd-source"/>
          <p:cNvSpPr/>
          <p:nvPr/>
        </p:nvSpPr>
        <p:spPr>
          <a:xfrm>
            <a:off x="609600" y="4848225"/>
            <a:ext cx="5905500" cy="275273"/>
          </a:xfrm>
          <a:prstGeom prst="rect">
            <a:avLst/>
          </a:prstGeom>
          <a:noFill/>
          <a:ln/>
        </p:spPr>
        <p:txBody>
          <a:bodyPr wrap="square" lIns="0" tIns="0" rIns="0" bIns="0" rtlCol="0" anchor="t"/>
          <a:lstStyle/>
          <a:p>
            <a:pPr algn="l" indent="0" marL="0">
              <a:buNone/>
            </a:pPr>
            <a:r>
              <a:rPr lang="en-US" sz="1300" dirty="0">
                <a:solidFill>
                  <a:srgbClr val="595857"/>
                </a:solidFill>
                <a:latin typeface="Arial" pitchFamily="34" charset="0"/>
                <a:ea typeface="Arial" pitchFamily="34" charset="-122"/>
                <a:cs typeface="Arial" pitchFamily="34" charset="-120"/>
              </a:rPr>
              <a:t>Source: Fictional company and illustrative data. Q3 2026 operating review.</a:t>
            </a:r>
            <a:endParaRPr lang="en-US" sz="1300" dirty="0"/>
          </a:p>
        </p:txBody>
      </p:sp>
      <p:sp>
        <p:nvSpPr>
          <p:cNvPr id="36" name="sd-folio-ground"/>
          <p:cNvSpPr/>
          <p:nvPr/>
        </p:nvSpPr>
        <p:spPr>
          <a:xfrm>
            <a:off x="8191500" y="4991100"/>
            <a:ext cx="571500" cy="152400"/>
          </a:xfrm>
          <a:prstGeom prst="rect">
            <a:avLst/>
          </a:prstGeom>
          <a:solidFill>
            <a:schemeClr val="bg1"/>
          </a:solidFill>
          <a:ln w="12700">
            <a:solidFill>
              <a:schemeClr val="bg1"/>
            </a:solidFill>
            <a:prstDash val="solid"/>
          </a:ln>
        </p:spPr>
      </p:sp>
      <p:sp>
        <p:nvSpPr>
          <p:cNvPr id="39" name="Slide Number Placeholder 0"/>
          <p:cNvSpPr>
            <a:spLocks noGrp="1"/>
          </p:cNvSpPr>
          <p:nvPr>
            <p:ph type="sldNum" sz="quarter" idx="4294967295"/>
          </p:nvPr>
        </p:nvSpPr>
        <p:spPr>
          <a:xfrm>
            <a:off x="8191500" y="4991100"/>
            <a:ext cx="571500" cy="152400"/>
          </a:xfrm>
          <a:prstGeom prst="rect">
            <a:avLst/>
          </a:prstGeom>
          <a:extLst>
            <a:ext uri="{C572A759-6A51-4108-AA02-DFA0A04FC94B}">
              <ma14:wrappingTextBoxFlag xmlns:ma14="http://schemas.microsoft.com/office/mac/drawingml/2011/main" val="0"/>
            </a:ext>
          </a:extLst>
        </p:spPr>
        <p:txBody>
          <a:bodyPr lIns="0" tIns="0" rIns="0" bIns="0" anchor="t"/>
          <a:lstStyle>
            <a:lvl1pPr>
              <a:defRPr sz="900">
                <a:solidFill>
                  <a:srgbClr val="595857"/>
                </a:solidFill>
                <a:latin typeface="Arial"/>
                <a:ea typeface="Arial"/>
                <a:cs typeface="Arial"/>
              </a:defRPr>
            </a:lvl1pPr>
          </a:lstStyle>
          <a:p>
            <a:pPr algn="r"/>
            <a:fld id="{F7021451-1387-4CA6-816F-3879F97B5CBC}" type="slidenum">
              <a:rPr b="0" lang="en-US"/>
              <a:t>12</a:t>
            </a:fld>
            <a:endParaRPr lang="en-US"/>
          </a:p>
        </p:txBody>
      </p:sp>
    </p:spTree>
  </p:cSld>
  <p:clrMapOvr>
    <a:masterClrMapping/>
  </p:clrMapOvr>
  <p:transition xmlns:p14="http://schemas.microsoft.com/office/powerpoint/2010/main" spd="med" p14:dur="55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chemeClr val="bg1"/>
        </a:solidFill>
      </p:bgPr>
    </p:bg>
    <p:spTree>
      <p:nvGrpSpPr>
        <p:cNvPr id="1" name=""/>
        <p:cNvGrpSpPr/>
        <p:nvPr/>
      </p:nvGrpSpPr>
      <p:grpSpPr>
        <a:xfrm>
          <a:off x="0" y="0"/>
          <a:ext cx="0" cy="0"/>
          <a:chOff x="0" y="0"/>
          <a:chExt cx="0" cy="0"/>
        </a:xfrm>
      </p:grpSpPr>
      <p:sp>
        <p:nvSpPr>
          <p:cNvPr id="2" name="sd-heading"/>
          <p:cNvSpPr/>
          <p:nvPr/>
        </p:nvSpPr>
        <p:spPr>
          <a:xfrm>
            <a:off x="609600" y="285750"/>
            <a:ext cx="7924800" cy="719976"/>
          </a:xfrm>
          <a:prstGeom prst="rect">
            <a:avLst/>
          </a:prstGeom>
          <a:noFill/>
          <a:ln/>
        </p:spPr>
        <p:txBody>
          <a:bodyPr wrap="square" lIns="0" tIns="0" rIns="0" bIns="0" rtlCol="0" anchor="t"/>
          <a:lstStyle/>
          <a:p>
            <a:pPr indent="0" marL="0">
              <a:lnSpc>
                <a:spcPts val="4900"/>
              </a:lnSpc>
              <a:buNone/>
            </a:pPr>
            <a:r>
              <a:rPr lang="en-US" sz="3500" b="1" spc="-105" kern="0" dirty="0">
                <a:solidFill>
                  <a:schemeClr val="accent2"/>
                </a:solidFill>
                <a:latin typeface="Arial" pitchFamily="34" charset="0"/>
                <a:ea typeface="Arial" pitchFamily="34" charset="-122"/>
                <a:cs typeface="Arial" pitchFamily="34" charset="-120"/>
              </a:rPr>
              <a:t>Appendix / the dispatch decision</a:t>
            </a:r>
            <a:endParaRPr lang="en-US" sz="3500" dirty="0"/>
          </a:p>
        </p:txBody>
      </p:sp>
      <p:sp>
        <p:nvSpPr>
          <p:cNvPr id="3" name="sd-panel-1"/>
          <p:cNvSpPr/>
          <p:nvPr/>
        </p:nvSpPr>
        <p:spPr>
          <a:xfrm>
            <a:off x="1333500" y="1180986"/>
            <a:ext cx="6477000" cy="3524364"/>
          </a:xfrm>
          <a:prstGeom prst="rect">
            <a:avLst/>
          </a:prstGeom>
          <a:solidFill>
            <a:schemeClr val="bg1"/>
          </a:solidFill>
          <a:ln w="9525">
            <a:solidFill>
              <a:srgbClr val="D6D5D2"/>
            </a:solidFill>
            <a:prstDash val="solid"/>
          </a:ln>
        </p:spPr>
      </p:sp>
      <p:sp>
        <p:nvSpPr>
          <p:cNvPr id="4" name="sd-panel-2"/>
          <p:cNvSpPr/>
          <p:nvPr/>
        </p:nvSpPr>
        <p:spPr>
          <a:xfrm>
            <a:off x="1333500" y="1180986"/>
            <a:ext cx="6477000" cy="323850"/>
          </a:xfrm>
          <a:prstGeom prst="rect">
            <a:avLst/>
          </a:prstGeom>
          <a:solidFill>
            <a:schemeClr val="bg2"/>
          </a:solidFill>
          <a:ln/>
        </p:spPr>
      </p:sp>
      <p:sp>
        <p:nvSpPr>
          <p:cNvPr id="5" name="sd-panel-3"/>
          <p:cNvSpPr/>
          <p:nvPr/>
        </p:nvSpPr>
        <p:spPr>
          <a:xfrm>
            <a:off x="1333500" y="1504836"/>
            <a:ext cx="6477000" cy="0"/>
          </a:xfrm>
          <a:prstGeom prst="rect">
            <a:avLst/>
          </a:prstGeom>
          <a:solidFill>
            <a:schemeClr val="bg2"/>
          </a:solidFill>
          <a:ln/>
        </p:spPr>
      </p:sp>
      <p:sp>
        <p:nvSpPr>
          <p:cNvPr id="6" name="sd-panel-4"/>
          <p:cNvSpPr/>
          <p:nvPr/>
        </p:nvSpPr>
        <p:spPr>
          <a:xfrm>
            <a:off x="1333500" y="1504836"/>
            <a:ext cx="6477000" cy="0"/>
          </a:xfrm>
          <a:prstGeom prst="line">
            <a:avLst/>
          </a:prstGeom>
          <a:noFill/>
          <a:ln w="9525">
            <a:solidFill>
              <a:srgbClr val="D2D1CE"/>
            </a:solidFill>
            <a:prstDash val="solid"/>
          </a:ln>
        </p:spPr>
      </p:sp>
      <p:sp>
        <p:nvSpPr>
          <p:cNvPr id="7" name="sd-chat-title"/>
          <p:cNvSpPr/>
          <p:nvPr/>
        </p:nvSpPr>
        <p:spPr>
          <a:xfrm>
            <a:off x="2095500" y="1266711"/>
            <a:ext cx="4953000" cy="243840"/>
          </a:xfrm>
          <a:prstGeom prst="rect">
            <a:avLst/>
          </a:prstGeom>
          <a:noFill/>
          <a:ln/>
        </p:spPr>
        <p:txBody>
          <a:bodyPr wrap="square" lIns="0" tIns="0" rIns="0" bIns="0" rtlCol="0" anchor="t">
            <a:normAutofit/>
          </a:bodyPr>
          <a:lstStyle/>
          <a:p>
            <a:pPr algn="ctr" indent="0" marL="0">
              <a:lnSpc>
                <a:spcPts val="1400"/>
              </a:lnSpc>
              <a:buNone/>
            </a:pPr>
            <a:r>
              <a:rPr lang="en-US" sz="1200" b="1" dirty="0">
                <a:solidFill>
                  <a:srgbClr val="545453"/>
                </a:solidFill>
                <a:latin typeface="Arial" pitchFamily="34" charset="0"/>
                <a:ea typeface="Arial" pitchFamily="34" charset="-122"/>
                <a:cs typeface="Arial" pitchFamily="34" charset="-120"/>
              </a:rPr>
              <a:t>Illustrative operations conversation</a:t>
            </a:r>
            <a:endParaRPr lang="en-US" sz="1200" dirty="0"/>
          </a:p>
        </p:txBody>
      </p:sp>
      <p:sp>
        <p:nvSpPr>
          <p:cNvPr id="8" name="sd-build-1~rise #1 sd-chat-from-1"/>
          <p:cNvSpPr/>
          <p:nvPr/>
        </p:nvSpPr>
        <p:spPr>
          <a:xfrm>
            <a:off x="1905000" y="1697622"/>
            <a:ext cx="3270413" cy="243840"/>
          </a:xfrm>
          <a:prstGeom prst="rect">
            <a:avLst/>
          </a:prstGeom>
          <a:noFill/>
          <a:ln/>
        </p:spPr>
        <p:txBody>
          <a:bodyPr wrap="square" lIns="0" tIns="0" rIns="0" bIns="0" rtlCol="0" anchor="t">
            <a:normAutofit/>
          </a:bodyPr>
          <a:lstStyle/>
          <a:p>
            <a:pPr algn="l" indent="0" marL="0">
              <a:lnSpc>
                <a:spcPts val="1400"/>
              </a:lnSpc>
              <a:buNone/>
            </a:pPr>
            <a:r>
              <a:rPr lang="en-US" sz="1200" b="1" dirty="0">
                <a:solidFill>
                  <a:srgbClr val="595857"/>
                </a:solidFill>
                <a:latin typeface="Arial" pitchFamily="34" charset="0"/>
                <a:ea typeface="Arial" pitchFamily="34" charset="-122"/>
                <a:cs typeface="Arial" pitchFamily="34" charset="-120"/>
              </a:rPr>
              <a:t>Macon dispatch</a:t>
            </a:r>
            <a:endParaRPr lang="en-US" sz="1200" dirty="0"/>
          </a:p>
        </p:txBody>
      </p:sp>
      <p:sp>
        <p:nvSpPr>
          <p:cNvPr id="9" name="sd-build-1~rise #2 sd-panel-7"/>
          <p:cNvSpPr/>
          <p:nvPr/>
        </p:nvSpPr>
        <p:spPr>
          <a:xfrm>
            <a:off x="1504950" y="2057286"/>
            <a:ext cx="285750" cy="285750"/>
          </a:xfrm>
          <a:prstGeom prst="roundRect">
            <a:avLst>
              <a:gd name="adj" fmla="val 50000"/>
            </a:avLst>
          </a:prstGeom>
          <a:solidFill>
            <a:srgbClr val="C4C3C0"/>
          </a:solidFill>
          <a:ln/>
        </p:spPr>
      </p:sp>
      <p:sp>
        <p:nvSpPr>
          <p:cNvPr id="10" name="sd-build-1~rise #3 sd-chat-avatar-1"/>
          <p:cNvSpPr/>
          <p:nvPr/>
        </p:nvSpPr>
        <p:spPr>
          <a:xfrm>
            <a:off x="1504950" y="2120913"/>
            <a:ext cx="285750" cy="243840"/>
          </a:xfrm>
          <a:prstGeom prst="rect">
            <a:avLst/>
          </a:prstGeom>
          <a:noFill/>
          <a:ln/>
        </p:spPr>
        <p:txBody>
          <a:bodyPr wrap="square" lIns="0" tIns="0" rIns="0" bIns="0" rtlCol="0" anchor="t">
            <a:normAutofit/>
          </a:bodyPr>
          <a:lstStyle/>
          <a:p>
            <a:pPr algn="ctr" indent="0" marL="0">
              <a:lnSpc>
                <a:spcPts val="1400"/>
              </a:lnSpc>
              <a:buNone/>
            </a:pPr>
            <a:r>
              <a:rPr lang="en-US" sz="1200" b="1" dirty="0">
                <a:solidFill>
                  <a:schemeClr val="tx1"/>
                </a:solidFill>
                <a:latin typeface="Arial" pitchFamily="34" charset="0"/>
                <a:ea typeface="Arial" pitchFamily="34" charset="-122"/>
                <a:cs typeface="Arial" pitchFamily="34" charset="-120"/>
              </a:rPr>
              <a:t>MD</a:t>
            </a:r>
            <a:endParaRPr lang="en-US" sz="1200" dirty="0"/>
          </a:p>
        </p:txBody>
      </p:sp>
      <p:sp>
        <p:nvSpPr>
          <p:cNvPr id="11" name="sd-build-1~rise #4 sd-chat-bubble-1"/>
          <p:cNvSpPr/>
          <p:nvPr/>
        </p:nvSpPr>
        <p:spPr>
          <a:xfrm>
            <a:off x="1905000" y="1885836"/>
            <a:ext cx="3270413" cy="647700"/>
          </a:xfrm>
          <a:prstGeom prst="roundRect">
            <a:avLst>
              <a:gd name="adj" fmla="val 17647"/>
            </a:avLst>
          </a:prstGeom>
          <a:solidFill>
            <a:schemeClr val="bg2"/>
          </a:solidFill>
          <a:ln/>
        </p:spPr>
      </p:sp>
      <p:sp>
        <p:nvSpPr>
          <p:cNvPr id="12" name="sd-build-1~rise #5 sd-chat-message-1"/>
          <p:cNvSpPr/>
          <p:nvPr/>
        </p:nvSpPr>
        <p:spPr>
          <a:xfrm>
            <a:off x="2019300" y="2021472"/>
            <a:ext cx="3041813" cy="480060"/>
          </a:xfrm>
          <a:prstGeom prst="rect">
            <a:avLst/>
          </a:prstGeom>
          <a:noFill/>
          <a:ln/>
        </p:spPr>
        <p:txBody>
          <a:bodyPr wrap="square" lIns="0" tIns="0" rIns="0" bIns="0" rtlCol="0" anchor="t"/>
          <a:lstStyle/>
          <a:p>
            <a:pPr algn="l" indent="0" marL="0">
              <a:lnSpc>
                <a:spcPts val="1700"/>
              </a:lnSpc>
              <a:buNone/>
            </a:pPr>
            <a:r>
              <a:rPr lang="en-US" sz="1200" dirty="0">
                <a:solidFill>
                  <a:schemeClr val="tx1"/>
                </a:solidFill>
                <a:latin typeface="Arial" pitchFamily="34" charset="0"/>
                <a:ea typeface="Arial" pitchFamily="34" charset="-122"/>
                <a:cs typeface="Arial" pitchFamily="34" charset="-120"/>
              </a:rPr>
              <a:t>Hypothetical peak: 1,320 loads against 1,280</a:t>
            </a:r>
            <a:endParaRPr lang="en-US" sz="1200" dirty="0"/>
          </a:p>
          <a:p>
            <a:pPr algn="l" indent="0" marL="0">
              <a:lnSpc>
                <a:spcPts val="1700"/>
              </a:lnSpc>
              <a:buNone/>
            </a:pPr>
            <a:r>
              <a:rPr lang="en-US" sz="1200" dirty="0">
                <a:solidFill>
                  <a:schemeClr val="tx1"/>
                </a:solidFill>
                <a:latin typeface="Arial" pitchFamily="34" charset="0"/>
                <a:ea typeface="Arial" pitchFamily="34" charset="-122"/>
                <a:cs typeface="Arial" pitchFamily="34" charset="-120"/>
              </a:rPr>
              <a:t>capacity.</a:t>
            </a:r>
            <a:endParaRPr lang="en-US" sz="1200" dirty="0"/>
          </a:p>
        </p:txBody>
      </p:sp>
      <p:sp>
        <p:nvSpPr>
          <p:cNvPr id="13" name="sd-build-2~rise #6 sd-chat-from-2"/>
          <p:cNvSpPr/>
          <p:nvPr/>
        </p:nvSpPr>
        <p:spPr>
          <a:xfrm>
            <a:off x="3765926" y="2688222"/>
            <a:ext cx="3473074" cy="243840"/>
          </a:xfrm>
          <a:prstGeom prst="rect">
            <a:avLst/>
          </a:prstGeom>
          <a:noFill/>
          <a:ln/>
        </p:spPr>
        <p:txBody>
          <a:bodyPr wrap="square" lIns="0" tIns="0" rIns="0" bIns="0" rtlCol="0" anchor="t">
            <a:normAutofit/>
          </a:bodyPr>
          <a:lstStyle/>
          <a:p>
            <a:pPr algn="r" indent="0" marL="0">
              <a:lnSpc>
                <a:spcPts val="1400"/>
              </a:lnSpc>
              <a:buNone/>
            </a:pPr>
            <a:r>
              <a:rPr lang="en-US" sz="1200" b="1" dirty="0">
                <a:solidFill>
                  <a:srgbClr val="595857"/>
                </a:solidFill>
                <a:latin typeface="Arial" pitchFamily="34" charset="0"/>
                <a:ea typeface="Arial" pitchFamily="34" charset="-122"/>
                <a:cs typeface="Arial" pitchFamily="34" charset="-120"/>
              </a:rPr>
              <a:t>Network planning</a:t>
            </a:r>
            <a:endParaRPr lang="en-US" sz="1200" dirty="0"/>
          </a:p>
        </p:txBody>
      </p:sp>
      <p:sp>
        <p:nvSpPr>
          <p:cNvPr id="14" name="sd-build-2~rise #7 sd-panel-12"/>
          <p:cNvSpPr/>
          <p:nvPr/>
        </p:nvSpPr>
        <p:spPr>
          <a:xfrm>
            <a:off x="7353300" y="3047886"/>
            <a:ext cx="285750" cy="285750"/>
          </a:xfrm>
          <a:prstGeom prst="roundRect">
            <a:avLst>
              <a:gd name="adj" fmla="val 50000"/>
            </a:avLst>
          </a:prstGeom>
          <a:solidFill>
            <a:schemeClr val="accent1"/>
          </a:solidFill>
          <a:ln/>
        </p:spPr>
      </p:sp>
      <p:sp>
        <p:nvSpPr>
          <p:cNvPr id="15" name="sd-build-2~rise #8 sd-chat-avatar-2"/>
          <p:cNvSpPr/>
          <p:nvPr/>
        </p:nvSpPr>
        <p:spPr>
          <a:xfrm>
            <a:off x="7353300" y="3111513"/>
            <a:ext cx="285750" cy="243840"/>
          </a:xfrm>
          <a:prstGeom prst="rect">
            <a:avLst/>
          </a:prstGeom>
          <a:noFill/>
          <a:ln/>
        </p:spPr>
        <p:txBody>
          <a:bodyPr wrap="square" lIns="0" tIns="0" rIns="0" bIns="0" rtlCol="0" anchor="t">
            <a:normAutofit/>
          </a:bodyPr>
          <a:lstStyle/>
          <a:p>
            <a:pPr algn="ctr" indent="0" marL="0">
              <a:lnSpc>
                <a:spcPts val="1400"/>
              </a:lnSpc>
              <a:buNone/>
            </a:pPr>
            <a:r>
              <a:rPr lang="en-US" sz="1200" b="1" dirty="0">
                <a:solidFill>
                  <a:srgbClr val="FFFFFF"/>
                </a:solidFill>
                <a:latin typeface="Arial" pitchFamily="34" charset="0"/>
                <a:ea typeface="Arial" pitchFamily="34" charset="-122"/>
                <a:cs typeface="Arial" pitchFamily="34" charset="-120"/>
              </a:rPr>
              <a:t>NP</a:t>
            </a:r>
            <a:endParaRPr lang="en-US" sz="1200" dirty="0"/>
          </a:p>
        </p:txBody>
      </p:sp>
      <p:sp>
        <p:nvSpPr>
          <p:cNvPr id="16" name="sd-build-2~rise #9 sd-chat-bubble-2"/>
          <p:cNvSpPr/>
          <p:nvPr/>
        </p:nvSpPr>
        <p:spPr>
          <a:xfrm>
            <a:off x="3765926" y="2876436"/>
            <a:ext cx="3473074" cy="647700"/>
          </a:xfrm>
          <a:prstGeom prst="roundRect">
            <a:avLst>
              <a:gd name="adj" fmla="val 17647"/>
            </a:avLst>
          </a:prstGeom>
          <a:solidFill>
            <a:srgbClr val="D4DDE7"/>
          </a:solidFill>
          <a:ln/>
        </p:spPr>
      </p:sp>
      <p:sp>
        <p:nvSpPr>
          <p:cNvPr id="17" name="sd-build-2~rise #10 sd-chat-message-2"/>
          <p:cNvSpPr/>
          <p:nvPr/>
        </p:nvSpPr>
        <p:spPr>
          <a:xfrm>
            <a:off x="3880226" y="3012072"/>
            <a:ext cx="3244474" cy="480060"/>
          </a:xfrm>
          <a:prstGeom prst="rect">
            <a:avLst/>
          </a:prstGeom>
          <a:noFill/>
          <a:ln/>
        </p:spPr>
        <p:txBody>
          <a:bodyPr wrap="square" lIns="0" tIns="0" rIns="0" bIns="0" rtlCol="0" anchor="t"/>
          <a:lstStyle/>
          <a:p>
            <a:pPr algn="l" indent="0" marL="0">
              <a:lnSpc>
                <a:spcPts val="1700"/>
              </a:lnSpc>
              <a:buNone/>
            </a:pPr>
            <a:r>
              <a:rPr lang="en-US" sz="1200" dirty="0">
                <a:solidFill>
                  <a:schemeClr val="tx1"/>
                </a:solidFill>
                <a:latin typeface="Arial" pitchFamily="34" charset="0"/>
                <a:ea typeface="Arial" pitchFamily="34" charset="-122"/>
                <a:cs typeface="Arial" pitchFamily="34" charset="-120"/>
              </a:rPr>
              <a:t>Test Savannah for the 40-load overflow; confirm</a:t>
            </a:r>
            <a:endParaRPr lang="en-US" sz="1200" dirty="0"/>
          </a:p>
          <a:p>
            <a:pPr algn="l" indent="0" marL="0">
              <a:lnSpc>
                <a:spcPts val="1700"/>
              </a:lnSpc>
              <a:buNone/>
            </a:pPr>
            <a:r>
              <a:rPr lang="en-US" sz="1200" dirty="0">
                <a:solidFill>
                  <a:schemeClr val="tx1"/>
                </a:solidFill>
                <a:latin typeface="Arial" pitchFamily="34" charset="0"/>
                <a:ea typeface="Arial" pitchFamily="34" charset="-122"/>
                <a:cs typeface="Arial" pitchFamily="34" charset="-120"/>
              </a:rPr>
              <a:t>route fit first.</a:t>
            </a:r>
            <a:endParaRPr lang="en-US" sz="1200" dirty="0"/>
          </a:p>
        </p:txBody>
      </p:sp>
      <p:sp>
        <p:nvSpPr>
          <p:cNvPr id="18" name="sd-build-3~rise #11 sd-chat-from-3"/>
          <p:cNvSpPr/>
          <p:nvPr/>
        </p:nvSpPr>
        <p:spPr>
          <a:xfrm>
            <a:off x="1905000" y="3678822"/>
            <a:ext cx="2888864" cy="243840"/>
          </a:xfrm>
          <a:prstGeom prst="rect">
            <a:avLst/>
          </a:prstGeom>
          <a:noFill/>
          <a:ln/>
        </p:spPr>
        <p:txBody>
          <a:bodyPr wrap="square" lIns="0" tIns="0" rIns="0" bIns="0" rtlCol="0" anchor="t">
            <a:normAutofit/>
          </a:bodyPr>
          <a:lstStyle/>
          <a:p>
            <a:pPr algn="l" indent="0" marL="0">
              <a:lnSpc>
                <a:spcPts val="1400"/>
              </a:lnSpc>
              <a:buNone/>
            </a:pPr>
            <a:r>
              <a:rPr lang="en-US" sz="1200" b="1" dirty="0">
                <a:solidFill>
                  <a:srgbClr val="595857"/>
                </a:solidFill>
                <a:latin typeface="Arial" pitchFamily="34" charset="0"/>
                <a:ea typeface="Arial" pitchFamily="34" charset="-122"/>
                <a:cs typeface="Arial" pitchFamily="34" charset="-120"/>
              </a:rPr>
              <a:t>Finance</a:t>
            </a:r>
            <a:endParaRPr lang="en-US" sz="1200" dirty="0"/>
          </a:p>
        </p:txBody>
      </p:sp>
      <p:sp>
        <p:nvSpPr>
          <p:cNvPr id="19" name="sd-build-3~rise #12 sd-panel-17"/>
          <p:cNvSpPr/>
          <p:nvPr/>
        </p:nvSpPr>
        <p:spPr>
          <a:xfrm>
            <a:off x="1504950" y="4038486"/>
            <a:ext cx="285750" cy="285750"/>
          </a:xfrm>
          <a:prstGeom prst="roundRect">
            <a:avLst>
              <a:gd name="adj" fmla="val 50000"/>
            </a:avLst>
          </a:prstGeom>
          <a:solidFill>
            <a:srgbClr val="C4C3C0"/>
          </a:solidFill>
          <a:ln/>
        </p:spPr>
      </p:sp>
      <p:sp>
        <p:nvSpPr>
          <p:cNvPr id="20" name="sd-build-3~rise #13 sd-chat-avatar-3"/>
          <p:cNvSpPr/>
          <p:nvPr/>
        </p:nvSpPr>
        <p:spPr>
          <a:xfrm>
            <a:off x="1504950" y="4102113"/>
            <a:ext cx="285750" cy="243840"/>
          </a:xfrm>
          <a:prstGeom prst="rect">
            <a:avLst/>
          </a:prstGeom>
          <a:noFill/>
          <a:ln/>
        </p:spPr>
        <p:txBody>
          <a:bodyPr wrap="square" lIns="0" tIns="0" rIns="0" bIns="0" rtlCol="0" anchor="t">
            <a:normAutofit/>
          </a:bodyPr>
          <a:lstStyle/>
          <a:p>
            <a:pPr algn="ctr" indent="0" marL="0">
              <a:lnSpc>
                <a:spcPts val="1400"/>
              </a:lnSpc>
              <a:buNone/>
            </a:pPr>
            <a:r>
              <a:rPr lang="en-US" sz="1200" b="1" dirty="0">
                <a:solidFill>
                  <a:schemeClr val="tx1"/>
                </a:solidFill>
                <a:latin typeface="Arial" pitchFamily="34" charset="0"/>
                <a:ea typeface="Arial" pitchFamily="34" charset="-122"/>
                <a:cs typeface="Arial" pitchFamily="34" charset="-120"/>
              </a:rPr>
              <a:t>F</a:t>
            </a:r>
            <a:endParaRPr lang="en-US" sz="1200" dirty="0"/>
          </a:p>
        </p:txBody>
      </p:sp>
      <p:sp>
        <p:nvSpPr>
          <p:cNvPr id="21" name="sd-build-3~rise #14 sd-chat-bubble-3"/>
          <p:cNvSpPr/>
          <p:nvPr/>
        </p:nvSpPr>
        <p:spPr>
          <a:xfrm>
            <a:off x="1905000" y="3867036"/>
            <a:ext cx="2888864" cy="647700"/>
          </a:xfrm>
          <a:prstGeom prst="roundRect">
            <a:avLst>
              <a:gd name="adj" fmla="val 17647"/>
            </a:avLst>
          </a:prstGeom>
          <a:solidFill>
            <a:schemeClr val="bg2"/>
          </a:solidFill>
          <a:ln/>
        </p:spPr>
      </p:sp>
      <p:sp>
        <p:nvSpPr>
          <p:cNvPr id="22" name="sd-build-3~rise #15 sd-chat-message-3"/>
          <p:cNvSpPr/>
          <p:nvPr/>
        </p:nvSpPr>
        <p:spPr>
          <a:xfrm>
            <a:off x="2019300" y="4002672"/>
            <a:ext cx="2660264" cy="480060"/>
          </a:xfrm>
          <a:prstGeom prst="rect">
            <a:avLst/>
          </a:prstGeom>
          <a:noFill/>
          <a:ln/>
        </p:spPr>
        <p:txBody>
          <a:bodyPr wrap="square" lIns="0" tIns="0" rIns="0" bIns="0" rtlCol="0" anchor="t"/>
          <a:lstStyle/>
          <a:p>
            <a:pPr algn="l" indent="0" marL="0">
              <a:lnSpc>
                <a:spcPts val="1700"/>
              </a:lnSpc>
              <a:buNone/>
            </a:pPr>
            <a:r>
              <a:rPr lang="en-US" sz="1200" dirty="0">
                <a:solidFill>
                  <a:schemeClr val="tx1"/>
                </a:solidFill>
                <a:latin typeface="Arial" pitchFamily="34" charset="0"/>
                <a:ea typeface="Arial" pitchFamily="34" charset="-122"/>
                <a:cs typeface="Arial" pitchFamily="34" charset="-120"/>
              </a:rPr>
              <a:t>Cost the diversion before approving the</a:t>
            </a:r>
            <a:endParaRPr lang="en-US" sz="1200" dirty="0"/>
          </a:p>
          <a:p>
            <a:pPr algn="l" indent="0" marL="0">
              <a:lnSpc>
                <a:spcPts val="1700"/>
              </a:lnSpc>
              <a:buNone/>
            </a:pPr>
            <a:r>
              <a:rPr lang="en-US" sz="1200" dirty="0">
                <a:solidFill>
                  <a:schemeClr val="tx1"/>
                </a:solidFill>
                <a:latin typeface="Arial" pitchFamily="34" charset="0"/>
                <a:ea typeface="Arial" pitchFamily="34" charset="-122"/>
                <a:cs typeface="Arial" pitchFamily="34" charset="-120"/>
              </a:rPr>
              <a:t>dispatch change.</a:t>
            </a:r>
            <a:endParaRPr lang="en-US" sz="1200" dirty="0"/>
          </a:p>
        </p:txBody>
      </p:sp>
      <p:sp>
        <p:nvSpPr>
          <p:cNvPr id="23" name="sd-footer-1"/>
          <p:cNvSpPr/>
          <p:nvPr/>
        </p:nvSpPr>
        <p:spPr>
          <a:xfrm>
            <a:off x="609600" y="4819650"/>
            <a:ext cx="7924800" cy="0"/>
          </a:xfrm>
          <a:prstGeom prst="line">
            <a:avLst/>
          </a:prstGeom>
          <a:noFill/>
          <a:ln w="9525">
            <a:solidFill>
              <a:srgbClr val="D2D1CE"/>
            </a:solidFill>
            <a:prstDash val="solid"/>
          </a:ln>
        </p:spPr>
      </p:sp>
      <p:sp>
        <p:nvSpPr>
          <p:cNvPr id="24" name="sd-source"/>
          <p:cNvSpPr/>
          <p:nvPr/>
        </p:nvSpPr>
        <p:spPr>
          <a:xfrm>
            <a:off x="609600" y="4848225"/>
            <a:ext cx="5905500" cy="275273"/>
          </a:xfrm>
          <a:prstGeom prst="rect">
            <a:avLst/>
          </a:prstGeom>
          <a:noFill/>
          <a:ln/>
        </p:spPr>
        <p:txBody>
          <a:bodyPr wrap="square" lIns="0" tIns="0" rIns="0" bIns="0" rtlCol="0" anchor="t"/>
          <a:lstStyle/>
          <a:p>
            <a:pPr algn="l" indent="0" marL="0">
              <a:buNone/>
            </a:pPr>
            <a:r>
              <a:rPr lang="en-US" sz="1300" dirty="0">
                <a:solidFill>
                  <a:srgbClr val="595857"/>
                </a:solidFill>
                <a:latin typeface="Arial" pitchFamily="34" charset="0"/>
                <a:ea typeface="Arial" pitchFamily="34" charset="-122"/>
                <a:cs typeface="Arial" pitchFamily="34" charset="-120"/>
              </a:rPr>
              <a:t>Source: Fictional company and illustrative data. Q3 2026 operating review.</a:t>
            </a:r>
            <a:endParaRPr lang="en-US" sz="1300" dirty="0"/>
          </a:p>
        </p:txBody>
      </p:sp>
      <p:sp>
        <p:nvSpPr>
          <p:cNvPr id="26" name="sd-folio-ground"/>
          <p:cNvSpPr/>
          <p:nvPr/>
        </p:nvSpPr>
        <p:spPr>
          <a:xfrm>
            <a:off x="8191500" y="4991100"/>
            <a:ext cx="571500" cy="152400"/>
          </a:xfrm>
          <a:prstGeom prst="rect">
            <a:avLst/>
          </a:prstGeom>
          <a:solidFill>
            <a:schemeClr val="bg1"/>
          </a:solidFill>
          <a:ln w="12700">
            <a:solidFill>
              <a:schemeClr val="bg1"/>
            </a:solidFill>
            <a:prstDash val="solid"/>
          </a:ln>
        </p:spPr>
      </p:sp>
      <p:sp>
        <p:nvSpPr>
          <p:cNvPr id="25" name="Slide Number Placeholder 0"/>
          <p:cNvSpPr>
            <a:spLocks noGrp="1"/>
          </p:cNvSpPr>
          <p:nvPr>
            <p:ph type="sldNum" sz="quarter" idx="4294967295"/>
          </p:nvPr>
        </p:nvSpPr>
        <p:spPr>
          <a:xfrm>
            <a:off x="8191500" y="4991100"/>
            <a:ext cx="571500" cy="152400"/>
          </a:xfrm>
          <a:prstGeom prst="rect">
            <a:avLst/>
          </a:prstGeom>
          <a:extLst>
            <a:ext uri="{C572A759-6A51-4108-AA02-DFA0A04FC94B}">
              <ma14:wrappingTextBoxFlag xmlns:ma14="http://schemas.microsoft.com/office/mac/drawingml/2011/main" val="0"/>
            </a:ext>
          </a:extLst>
        </p:spPr>
        <p:txBody>
          <a:bodyPr lIns="0" tIns="0" rIns="0" bIns="0" anchor="t"/>
          <a:lstStyle>
            <a:lvl1pPr>
              <a:defRPr sz="900">
                <a:solidFill>
                  <a:srgbClr val="595857"/>
                </a:solidFill>
                <a:latin typeface="Arial"/>
                <a:ea typeface="Arial"/>
                <a:cs typeface="Arial"/>
              </a:defRPr>
            </a:lvl1pPr>
          </a:lstStyle>
          <a:p>
            <a:pPr algn="r"/>
            <a:fld id="{F7021451-1387-4CA6-816F-3879F97B5CBC}" type="slidenum">
              <a:rPr b="0" lang="en-US"/>
              <a:t>13</a:t>
            </a:fld>
            <a:endParaRPr lang="en-US"/>
          </a:p>
        </p:txBody>
      </p:sp>
    </p:spTree>
  </p:cSld>
  <p:clrMapOvr>
    <a:masterClrMapping/>
  </p:clrMapOvr>
  <p:transition xmlns:p14="http://schemas.microsoft.com/office/powerpoint/2010/main" spd="med" p14:dur="5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900" decel="100000" fill="hold"/>
                                        <p:tgtEl>
                                          <p:spTgt spid="9"/>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900" decel="100000" fill="hold"/>
                                        <p:tgtEl>
                                          <p:spTgt spid="1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900" decel="100000" fill="hold"/>
                                        <p:tgtEl>
                                          <p:spTgt spid="11"/>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900" decel="100000" fill="hold"/>
                                        <p:tgtEl>
                                          <p:spTgt spid="12"/>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900" decel="100000" fill="hold"/>
                                        <p:tgtEl>
                                          <p:spTgt spid="13"/>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43" presetID="37" presetClass="entr" presetSubtype="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anim calcmode="lin" valueType="num">
                                      <p:cBhvr>
                                        <p:cTn id="46" dur="1000" fill="hold"/>
                                        <p:tgtEl>
                                          <p:spTgt spid="14"/>
                                        </p:tgtEl>
                                        <p:attrNameLst>
                                          <p:attrName>ppt_x</p:attrName>
                                        </p:attrNameLst>
                                      </p:cBhvr>
                                      <p:tavLst>
                                        <p:tav tm="0">
                                          <p:val>
                                            <p:strVal val="#ppt_x"/>
                                          </p:val>
                                        </p:tav>
                                        <p:tav tm="100000">
                                          <p:val>
                                            <p:strVal val="#ppt_x"/>
                                          </p:val>
                                        </p:tav>
                                      </p:tavLst>
                                    </p:anim>
                                    <p:anim calcmode="lin" valueType="num">
                                      <p:cBhvr>
                                        <p:cTn id="47" dur="900" decel="100000" fill="hold"/>
                                        <p:tgtEl>
                                          <p:spTgt spid="14"/>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49" presetID="37"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1000"/>
                                        <p:tgtEl>
                                          <p:spTgt spid="15"/>
                                        </p:tgtEl>
                                      </p:cBhvr>
                                    </p:animEffect>
                                    <p:anim calcmode="lin" valueType="num">
                                      <p:cBhvr>
                                        <p:cTn id="52" dur="1000" fill="hold"/>
                                        <p:tgtEl>
                                          <p:spTgt spid="15"/>
                                        </p:tgtEl>
                                        <p:attrNameLst>
                                          <p:attrName>ppt_x</p:attrName>
                                        </p:attrNameLst>
                                      </p:cBhvr>
                                      <p:tavLst>
                                        <p:tav tm="0">
                                          <p:val>
                                            <p:strVal val="#ppt_x"/>
                                          </p:val>
                                        </p:tav>
                                        <p:tav tm="100000">
                                          <p:val>
                                            <p:strVal val="#ppt_x"/>
                                          </p:val>
                                        </p:tav>
                                      </p:tavLst>
                                    </p:anim>
                                    <p:anim calcmode="lin" valueType="num">
                                      <p:cBhvr>
                                        <p:cTn id="53" dur="900" decel="100000" fill="hold"/>
                                        <p:tgtEl>
                                          <p:spTgt spid="15"/>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55" presetID="37"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900" decel="100000" fill="hold"/>
                                        <p:tgtEl>
                                          <p:spTgt spid="16"/>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61" presetID="37"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1000"/>
                                        <p:tgtEl>
                                          <p:spTgt spid="17"/>
                                        </p:tgtEl>
                                      </p:cBhvr>
                                    </p:animEffect>
                                    <p:anim calcmode="lin" valueType="num">
                                      <p:cBhvr>
                                        <p:cTn id="64" dur="1000" fill="hold"/>
                                        <p:tgtEl>
                                          <p:spTgt spid="17"/>
                                        </p:tgtEl>
                                        <p:attrNameLst>
                                          <p:attrName>ppt_x</p:attrName>
                                        </p:attrNameLst>
                                      </p:cBhvr>
                                      <p:tavLst>
                                        <p:tav tm="0">
                                          <p:val>
                                            <p:strVal val="#ppt_x"/>
                                          </p:val>
                                        </p:tav>
                                        <p:tav tm="100000">
                                          <p:val>
                                            <p:strVal val="#ppt_x"/>
                                          </p:val>
                                        </p:tav>
                                      </p:tavLst>
                                    </p:anim>
                                    <p:anim calcmode="lin" valueType="num">
                                      <p:cBhvr>
                                        <p:cTn id="65" dur="900" decel="100000" fill="hold"/>
                                        <p:tgtEl>
                                          <p:spTgt spid="17"/>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1000"/>
                                        <p:tgtEl>
                                          <p:spTgt spid="18"/>
                                        </p:tgtEl>
                                      </p:cBhvr>
                                    </p:animEffect>
                                    <p:anim calcmode="lin" valueType="num">
                                      <p:cBhvr>
                                        <p:cTn id="72" dur="1000" fill="hold"/>
                                        <p:tgtEl>
                                          <p:spTgt spid="18"/>
                                        </p:tgtEl>
                                        <p:attrNameLst>
                                          <p:attrName>ppt_x</p:attrName>
                                        </p:attrNameLst>
                                      </p:cBhvr>
                                      <p:tavLst>
                                        <p:tav tm="0">
                                          <p:val>
                                            <p:strVal val="#ppt_x"/>
                                          </p:val>
                                        </p:tav>
                                        <p:tav tm="100000">
                                          <p:val>
                                            <p:strVal val="#ppt_x"/>
                                          </p:val>
                                        </p:tav>
                                      </p:tavLst>
                                    </p:anim>
                                    <p:anim calcmode="lin" valueType="num">
                                      <p:cBhvr>
                                        <p:cTn id="73" dur="900" decel="100000" fill="hold"/>
                                        <p:tgtEl>
                                          <p:spTgt spid="18"/>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par>
                                <p:cTn id="75" presetID="37" presetClass="entr" presetSubtype="0" fill="hold" grpId="0" nodeType="with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1000"/>
                                        <p:tgtEl>
                                          <p:spTgt spid="19"/>
                                        </p:tgtEl>
                                      </p:cBhvr>
                                    </p:animEffect>
                                    <p:anim calcmode="lin" valueType="num">
                                      <p:cBhvr>
                                        <p:cTn id="78" dur="1000" fill="hold"/>
                                        <p:tgtEl>
                                          <p:spTgt spid="19"/>
                                        </p:tgtEl>
                                        <p:attrNameLst>
                                          <p:attrName>ppt_x</p:attrName>
                                        </p:attrNameLst>
                                      </p:cBhvr>
                                      <p:tavLst>
                                        <p:tav tm="0">
                                          <p:val>
                                            <p:strVal val="#ppt_x"/>
                                          </p:val>
                                        </p:tav>
                                        <p:tav tm="100000">
                                          <p:val>
                                            <p:strVal val="#ppt_x"/>
                                          </p:val>
                                        </p:tav>
                                      </p:tavLst>
                                    </p:anim>
                                    <p:anim calcmode="lin" valueType="num">
                                      <p:cBhvr>
                                        <p:cTn id="79" dur="900" decel="100000" fill="hold"/>
                                        <p:tgtEl>
                                          <p:spTgt spid="19"/>
                                        </p:tgtEl>
                                        <p:attrNameLst>
                                          <p:attrName>ppt_y</p:attrName>
                                        </p:attrNameLst>
                                      </p:cBhvr>
                                      <p:tavLst>
                                        <p:tav tm="0">
                                          <p:val>
                                            <p:strVal val="#ppt_y+1"/>
                                          </p:val>
                                        </p:tav>
                                        <p:tav tm="100000">
                                          <p:val>
                                            <p:strVal val="#ppt_y-.03"/>
                                          </p:val>
                                        </p:tav>
                                      </p:tavLst>
                                    </p:anim>
                                    <p:anim calcmode="lin" valueType="num">
                                      <p:cBhvr>
                                        <p:cTn id="80"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81" presetID="37"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1000"/>
                                        <p:tgtEl>
                                          <p:spTgt spid="20"/>
                                        </p:tgtEl>
                                      </p:cBhvr>
                                    </p:animEffect>
                                    <p:anim calcmode="lin" valueType="num">
                                      <p:cBhvr>
                                        <p:cTn id="84" dur="1000" fill="hold"/>
                                        <p:tgtEl>
                                          <p:spTgt spid="20"/>
                                        </p:tgtEl>
                                        <p:attrNameLst>
                                          <p:attrName>ppt_x</p:attrName>
                                        </p:attrNameLst>
                                      </p:cBhvr>
                                      <p:tavLst>
                                        <p:tav tm="0">
                                          <p:val>
                                            <p:strVal val="#ppt_x"/>
                                          </p:val>
                                        </p:tav>
                                        <p:tav tm="100000">
                                          <p:val>
                                            <p:strVal val="#ppt_x"/>
                                          </p:val>
                                        </p:tav>
                                      </p:tavLst>
                                    </p:anim>
                                    <p:anim calcmode="lin" valueType="num">
                                      <p:cBhvr>
                                        <p:cTn id="85" dur="900" decel="100000" fill="hold"/>
                                        <p:tgtEl>
                                          <p:spTgt spid="20"/>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87" presetID="37" presetClass="entr" presetSubtype="0"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1000"/>
                                        <p:tgtEl>
                                          <p:spTgt spid="21"/>
                                        </p:tgtEl>
                                      </p:cBhvr>
                                    </p:animEffect>
                                    <p:anim calcmode="lin" valueType="num">
                                      <p:cBhvr>
                                        <p:cTn id="90" dur="1000" fill="hold"/>
                                        <p:tgtEl>
                                          <p:spTgt spid="21"/>
                                        </p:tgtEl>
                                        <p:attrNameLst>
                                          <p:attrName>ppt_x</p:attrName>
                                        </p:attrNameLst>
                                      </p:cBhvr>
                                      <p:tavLst>
                                        <p:tav tm="0">
                                          <p:val>
                                            <p:strVal val="#ppt_x"/>
                                          </p:val>
                                        </p:tav>
                                        <p:tav tm="100000">
                                          <p:val>
                                            <p:strVal val="#ppt_x"/>
                                          </p:val>
                                        </p:tav>
                                      </p:tavLst>
                                    </p:anim>
                                    <p:anim calcmode="lin" valueType="num">
                                      <p:cBhvr>
                                        <p:cTn id="91" dur="900" decel="100000" fill="hold"/>
                                        <p:tgtEl>
                                          <p:spTgt spid="21"/>
                                        </p:tgtEl>
                                        <p:attrNameLst>
                                          <p:attrName>ppt_y</p:attrName>
                                        </p:attrNameLst>
                                      </p:cBhvr>
                                      <p:tavLst>
                                        <p:tav tm="0">
                                          <p:val>
                                            <p:strVal val="#ppt_y+1"/>
                                          </p:val>
                                        </p:tav>
                                        <p:tav tm="100000">
                                          <p:val>
                                            <p:strVal val="#ppt_y-.03"/>
                                          </p:val>
                                        </p:tav>
                                      </p:tavLst>
                                    </p:anim>
                                    <p:anim calcmode="lin" valueType="num">
                                      <p:cBhvr>
                                        <p:cTn id="92"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93" presetID="37" presetClass="entr" presetSubtype="0" fill="hold" grpId="0" nodeType="with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1000"/>
                                        <p:tgtEl>
                                          <p:spTgt spid="22"/>
                                        </p:tgtEl>
                                      </p:cBhvr>
                                    </p:animEffect>
                                    <p:anim calcmode="lin" valueType="num">
                                      <p:cBhvr>
                                        <p:cTn id="96" dur="1000" fill="hold"/>
                                        <p:tgtEl>
                                          <p:spTgt spid="22"/>
                                        </p:tgtEl>
                                        <p:attrNameLst>
                                          <p:attrName>ppt_x</p:attrName>
                                        </p:attrNameLst>
                                      </p:cBhvr>
                                      <p:tavLst>
                                        <p:tav tm="0">
                                          <p:val>
                                            <p:strVal val="#ppt_x"/>
                                          </p:val>
                                        </p:tav>
                                        <p:tav tm="100000">
                                          <p:val>
                                            <p:strVal val="#ppt_x"/>
                                          </p:val>
                                        </p:tav>
                                      </p:tavLst>
                                    </p:anim>
                                    <p:anim calcmode="lin" valueType="num">
                                      <p:cBhvr>
                                        <p:cTn id="97" dur="900" decel="100000" fill="hold"/>
                                        <p:tgtEl>
                                          <p:spTgt spid="22"/>
                                        </p:tgtEl>
                                        <p:attrNameLst>
                                          <p:attrName>ppt_y</p:attrName>
                                        </p:attrNameLst>
                                      </p:cBhvr>
                                      <p:tavLst>
                                        <p:tav tm="0">
                                          <p:val>
                                            <p:strVal val="#ppt_y+1"/>
                                          </p:val>
                                        </p:tav>
                                        <p:tav tm="100000">
                                          <p:val>
                                            <p:strVal val="#ppt_y-.03"/>
                                          </p:val>
                                        </p:tav>
                                      </p:tavLst>
                                    </p:anim>
                                    <p:anim calcmode="lin" valueType="num">
                                      <p:cBhvr>
                                        <p:cTn id="98"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theme/theme1.xml><?xml version="1.0" encoding="utf-8"?>
<a:theme xmlns:a="http://schemas.openxmlformats.org/drawingml/2006/main" name="Office Theme">
  <a:themeElements>
    <a:clrScheme name="Freight &amp; Field brand">
      <a:dk1>
        <a:srgbClr val="1A1A1A"/>
      </a:dk1>
      <a:lt1>
        <a:srgbClr val="FAF9F5"/>
      </a:lt1>
      <a:dk2>
        <a:srgbClr val="17263C"/>
      </a:dk2>
      <a:lt2>
        <a:srgbClr val="EAE9E6"/>
      </a:lt2>
      <a:accent1>
        <a:srgbClr val="285EA8"/>
      </a:accent1>
      <a:accent2>
        <a:srgbClr val="17263C"/>
      </a:accent2>
      <a:accent3>
        <a:srgbClr val="64748B"/>
      </a:accent3>
      <a:accent4>
        <a:srgbClr val="244A7D"/>
      </a:accent4>
      <a:accent5>
        <a:srgbClr val="727A86"/>
      </a:accent5>
      <a:accent6>
        <a:srgbClr val="7C9CC7"/>
      </a:accent6>
      <a:hlink>
        <a:srgbClr val="285EA8"/>
      </a:hlink>
      <a:folHlink>
        <a:srgbClr val="234676"/>
      </a:folHlink>
    </a:clrScheme>
    <a:fontScheme name="Freight &amp; Field bra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notes">
  <a:themeElements>
    <a:clrScheme name="Freight &amp; Field brand">
      <a:dk1>
        <a:srgbClr val="1A1A1A"/>
      </a:dk1>
      <a:lt1>
        <a:srgbClr val="FAF9F5"/>
      </a:lt1>
      <a:dk2>
        <a:srgbClr val="17263C"/>
      </a:dk2>
      <a:lt2>
        <a:srgbClr val="EAE9E6"/>
      </a:lt2>
      <a:accent1>
        <a:srgbClr val="285EA8"/>
      </a:accent1>
      <a:accent2>
        <a:srgbClr val="17263C"/>
      </a:accent2>
      <a:accent3>
        <a:srgbClr val="64748B"/>
      </a:accent3>
      <a:accent4>
        <a:srgbClr val="244A7D"/>
      </a:accent4>
      <a:accent5>
        <a:srgbClr val="727A86"/>
      </a:accent5>
      <a:accent6>
        <a:srgbClr val="7C9CC7"/>
      </a:accent6>
      <a:hlink>
        <a:srgbClr val="285EA8"/>
      </a:hlink>
      <a:folHlink>
        <a:srgbClr val="234676"/>
      </a:folHlink>
    </a:clrScheme>
    <a:fontScheme name="Freight &amp; Field bra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Freight &amp; Field / Q3 operating review</dc:title>
  <dc:subject>PptxGenJS Presentation</dc:subject>
  <dc:creator>PptxGenJS</dc:creator>
  <cp:lastModifiedBy>PptxGenJS</cp:lastModifiedBy>
  <cp:revision>1</cp:revision>
  <dcterms:created xsi:type="dcterms:W3CDTF">2026-09-21T03:23:40Z</dcterms:created>
  <dcterms:modified xsi:type="dcterms:W3CDTF">2026-09-21T03:23:40Z</dcterms:modified>
</cp:coreProperties>
</file>